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8"/>
  </p:notesMasterIdLst>
  <p:sldIdLst>
    <p:sldId id="485" r:id="rId2"/>
    <p:sldId id="512" r:id="rId3"/>
    <p:sldId id="532" r:id="rId4"/>
    <p:sldId id="518" r:id="rId5"/>
    <p:sldId id="538" r:id="rId6"/>
    <p:sldId id="503" r:id="rId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dward, Jennifer" initials="KJ" lastIdx="1" clrIdx="0">
    <p:extLst>
      <p:ext uri="{19B8F6BF-5375-455C-9EA6-DF929625EA0E}">
        <p15:presenceInfo xmlns:p15="http://schemas.microsoft.com/office/powerpoint/2012/main" userId="S::Jennifer.Kedward@CO.DAKOTA.MN.US::91fc5e9b-11be-4fe8-ad97-b077bd4caf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5E9028"/>
    <a:srgbClr val="679D2B"/>
    <a:srgbClr val="78B832"/>
    <a:srgbClr val="FFCC66"/>
    <a:srgbClr val="FFCC00"/>
    <a:srgbClr val="DEAD22"/>
    <a:srgbClr val="5B470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46964" autoAdjust="0"/>
  </p:normalViewPr>
  <p:slideViewPr>
    <p:cSldViewPr snapToGrid="0">
      <p:cViewPr varScale="1">
        <p:scale>
          <a:sx n="50" d="100"/>
          <a:sy n="50" d="100"/>
        </p:scale>
        <p:origin x="2832" y="42"/>
      </p:cViewPr>
      <p:guideLst/>
    </p:cSldViewPr>
  </p:slideViewPr>
  <p:notesTextViewPr>
    <p:cViewPr>
      <p:scale>
        <a:sx n="1" d="1"/>
        <a:sy n="1" d="1"/>
      </p:scale>
      <p:origin x="0" y="0"/>
    </p:cViewPr>
  </p:notesTextViewPr>
  <p:notesViewPr>
    <p:cSldViewPr snapToGrid="0">
      <p:cViewPr varScale="1">
        <p:scale>
          <a:sx n="51" d="100"/>
          <a:sy n="51" d="100"/>
        </p:scale>
        <p:origin x="2692" y="2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CF7298-9340-470F-90E8-BD641C6218AE}" type="datetimeFigureOut">
              <a:rPr lang="en-US" smtClean="0"/>
              <a:t>1/20/2023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AF4CBF-49AD-40F5-820C-0BD6388CF1D9}" type="slidenum">
              <a:rPr lang="en-US" smtClean="0"/>
              <a:t>‹#›</a:t>
            </a:fld>
            <a:endParaRPr lang="en-US"/>
          </a:p>
        </p:txBody>
      </p:sp>
    </p:spTree>
    <p:extLst>
      <p:ext uri="{BB962C8B-B14F-4D97-AF65-F5344CB8AC3E}">
        <p14:creationId xmlns:p14="http://schemas.microsoft.com/office/powerpoint/2010/main" val="2415076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1" kern="1200" dirty="0">
                <a:solidFill>
                  <a:schemeClr val="tx1"/>
                </a:solidFill>
                <a:effectLst/>
                <a:latin typeface="+mn-lt"/>
                <a:ea typeface="+mn-ea"/>
                <a:cs typeface="+mn-cs"/>
              </a:rPr>
              <a:t>NOTE: This is intended to be a sample multifamily recycling presentation for </a:t>
            </a:r>
            <a:r>
              <a:rPr lang="en-US" sz="1200" b="0" i="1" u="sng" kern="1200" dirty="0">
                <a:solidFill>
                  <a:schemeClr val="tx1"/>
                </a:solidFill>
                <a:effectLst/>
                <a:latin typeface="+mn-lt"/>
                <a:ea typeface="+mn-ea"/>
                <a:cs typeface="+mn-cs"/>
              </a:rPr>
              <a:t>everyone</a:t>
            </a:r>
            <a:r>
              <a:rPr lang="en-US" sz="1200" b="0" i="1" kern="1200" dirty="0">
                <a:solidFill>
                  <a:schemeClr val="tx1"/>
                </a:solidFill>
                <a:effectLst/>
                <a:latin typeface="+mn-lt"/>
                <a:ea typeface="+mn-ea"/>
                <a:cs typeface="+mn-cs"/>
              </a:rPr>
              <a:t>: for residents, tenants, employees, custodial/housekeeping and any contractors that participate in the recycling program.</a:t>
            </a: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Today we are going to talk about [insert building/multifamily property name] recycling program to go over the basic list of what to recycle, what not to put in the recycling, and how to prepare your recycling.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F1AF4CBF-49AD-40F5-820C-0BD6388CF1D9}" type="slidenum">
              <a:rPr lang="en-US" smtClean="0"/>
              <a:t>1</a:t>
            </a:fld>
            <a:endParaRPr lang="en-US"/>
          </a:p>
        </p:txBody>
      </p:sp>
    </p:spTree>
    <p:extLst>
      <p:ext uri="{BB962C8B-B14F-4D97-AF65-F5344CB8AC3E}">
        <p14:creationId xmlns:p14="http://schemas.microsoft.com/office/powerpoint/2010/main" val="23135925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are committed to recycling. </a:t>
            </a:r>
          </a:p>
          <a:p>
            <a:r>
              <a:rPr lang="en-US" dirty="0"/>
              <a:t> </a:t>
            </a:r>
          </a:p>
          <a:p>
            <a:r>
              <a:rPr lang="en-US" dirty="0"/>
              <a:t>Putting the right items in the recycling helps us to save resources like trees and minerals, use less energy, keep our air and water clean, reduce contamination and keep our waste management costs down.  </a:t>
            </a:r>
          </a:p>
          <a:p>
            <a:endParaRPr lang="en-US" dirty="0"/>
          </a:p>
          <a:p>
            <a:endParaRPr lang="en-US" dirty="0"/>
          </a:p>
        </p:txBody>
      </p:sp>
      <p:sp>
        <p:nvSpPr>
          <p:cNvPr id="4" name="Slide Number Placeholder 3"/>
          <p:cNvSpPr>
            <a:spLocks noGrp="1"/>
          </p:cNvSpPr>
          <p:nvPr>
            <p:ph type="sldNum" sz="quarter" idx="5"/>
          </p:nvPr>
        </p:nvSpPr>
        <p:spPr/>
        <p:txBody>
          <a:bodyPr/>
          <a:lstStyle/>
          <a:p>
            <a:fld id="{F1AF4CBF-49AD-40F5-820C-0BD6388CF1D9}" type="slidenum">
              <a:rPr lang="en-US" smtClean="0"/>
              <a:t>2</a:t>
            </a:fld>
            <a:endParaRPr lang="en-US"/>
          </a:p>
        </p:txBody>
      </p:sp>
    </p:spTree>
    <p:extLst>
      <p:ext uri="{BB962C8B-B14F-4D97-AF65-F5344CB8AC3E}">
        <p14:creationId xmlns:p14="http://schemas.microsoft.com/office/powerpoint/2010/main" val="1559679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n-US" sz="1200" kern="1200" dirty="0">
                <a:solidFill>
                  <a:schemeClr val="tx1"/>
                </a:solidFill>
                <a:effectLst/>
                <a:latin typeface="+mn-lt"/>
                <a:ea typeface="+mn-ea"/>
                <a:cs typeface="+mn-cs"/>
              </a:rPr>
              <a:t>Dakota County passed new rules to help make recycling simpler and to increase the right materials getting recycled.</a:t>
            </a:r>
          </a:p>
          <a:p>
            <a:pPr marL="0" lvl="0" indent="0">
              <a:buFont typeface="Arial" panose="020B0604020202020204" pitchFamily="34" charset="0"/>
              <a:buNone/>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Put items listed on this slide in recycling containers.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Dakota County adopted this basic list of recyclables that all residents, businesses, schools, government institutions and multifamily properties must recycle and haulers are required to collect for recycling. Standardizing the basic items to recycle reduces confusion on what to recycle which helps improves the quality of materials recycled.</a:t>
            </a:r>
            <a:r>
              <a:rPr lang="en-US" sz="1200" kern="1200" dirty="0">
                <a:solidFill>
                  <a:schemeClr val="tx1"/>
                </a:solidFill>
                <a:effectLst/>
                <a:latin typeface="+mn-lt"/>
                <a:ea typeface="+mn-ea"/>
                <a:cs typeface="+mn-cs"/>
              </a:rPr>
              <a:t> Do not put these items in the trash. </a:t>
            </a:r>
          </a:p>
          <a:p>
            <a:endParaRPr lang="en-US" dirty="0"/>
          </a:p>
          <a:p>
            <a:pPr lvl="0"/>
            <a:r>
              <a:rPr lang="en-US" sz="1200" kern="1200" dirty="0">
                <a:solidFill>
                  <a:schemeClr val="tx1"/>
                </a:solidFill>
                <a:effectLst/>
                <a:latin typeface="+mn-lt"/>
                <a:ea typeface="+mn-ea"/>
                <a:cs typeface="+mn-cs"/>
              </a:rPr>
              <a:t>Put these items in the recycling:</a:t>
            </a:r>
          </a:p>
          <a:p>
            <a:pPr marL="228600" indent="-228600">
              <a:buAutoNum type="arabicPeriod"/>
            </a:pPr>
            <a:r>
              <a:rPr lang="en-US" dirty="0"/>
              <a:t>Paper</a:t>
            </a:r>
          </a:p>
          <a:p>
            <a:pPr marL="228600" indent="-228600">
              <a:buAutoNum type="arabicPeriod"/>
            </a:pPr>
            <a:r>
              <a:rPr lang="en-US" dirty="0"/>
              <a:t>Cardboard</a:t>
            </a:r>
          </a:p>
          <a:p>
            <a:pPr marL="228600" indent="-228600">
              <a:buAutoNum type="arabicPeriod"/>
            </a:pPr>
            <a:r>
              <a:rPr lang="en-US" dirty="0"/>
              <a:t>Cartons</a:t>
            </a:r>
          </a:p>
          <a:p>
            <a:pPr marL="228600" indent="-228600">
              <a:buAutoNum type="arabicPeriod"/>
            </a:pPr>
            <a:r>
              <a:rPr lang="en-US" dirty="0"/>
              <a:t>Metal cans</a:t>
            </a:r>
          </a:p>
          <a:p>
            <a:pPr marL="228600" indent="-228600">
              <a:buAutoNum type="arabicPeriod"/>
            </a:pPr>
            <a:r>
              <a:rPr lang="en-US" dirty="0"/>
              <a:t>Glass bottles and jars</a:t>
            </a:r>
          </a:p>
          <a:p>
            <a:pPr marL="228600" indent="-228600">
              <a:buAutoNum type="arabicPeriod"/>
            </a:pPr>
            <a:r>
              <a:rPr lang="en-US" dirty="0"/>
              <a:t>Plastic bottles, containers and jugs labeled with then numbers 1, 2 and 5 in the triangle on the bottom.</a:t>
            </a:r>
          </a:p>
          <a:p>
            <a:endParaRPr lang="en-US" dirty="0"/>
          </a:p>
          <a:p>
            <a:endParaRPr lang="en-US" dirty="0"/>
          </a:p>
          <a:p>
            <a:endParaRPr lang="en-US" b="1"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98996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Preparation helps the workers and machines at the sorting facility.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Follow these rules to ensure our recycling gets recycled right:</a:t>
            </a:r>
          </a:p>
          <a:p>
            <a:pPr marL="171450" lvl="0" indent="-171450">
              <a:buFont typeface="Arial" panose="020B0604020202020204" pitchFamily="34" charset="0"/>
              <a:buChar char="•"/>
            </a:pPr>
            <a:r>
              <a:rPr lang="en-US" dirty="0"/>
              <a:t>Put only recyclables in the recycling bins.</a:t>
            </a:r>
          </a:p>
          <a:p>
            <a:pPr marL="171450" lvl="0" indent="-171450">
              <a:buFont typeface="Arial" panose="020B0604020202020204" pitchFamily="34" charset="0"/>
              <a:buChar char="•"/>
            </a:pPr>
            <a:endParaRPr lang="en-US" dirty="0"/>
          </a:p>
          <a:p>
            <a:pPr marL="171450" lvl="0" indent="-171450">
              <a:buFont typeface="Arial" panose="020B0604020202020204" pitchFamily="34" charset="0"/>
              <a:buChar char="•"/>
            </a:pPr>
            <a:r>
              <a:rPr lang="en-US" dirty="0"/>
              <a:t>Make sure bottles, jars and containers are empty and dry – or emptied of liquids and food</a:t>
            </a:r>
            <a:r>
              <a:rPr lang="en-US" sz="1200" kern="1200" dirty="0">
                <a:solidFill>
                  <a:schemeClr val="tx1"/>
                </a:solidFill>
                <a:effectLst/>
                <a:latin typeface="+mn-lt"/>
                <a:ea typeface="+mn-ea"/>
                <a:cs typeface="+mn-cs"/>
              </a:rPr>
              <a:t>.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Empty out containers as best as you can.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Dirty containers go in the trash. </a:t>
            </a:r>
          </a:p>
          <a:p>
            <a:pPr marL="457200" lvl="1" indent="0">
              <a:buFont typeface="Arial" panose="020B0604020202020204" pitchFamily="34" charset="0"/>
              <a:buNone/>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Keep caps and lids on bottles, jars and containers</a:t>
            </a:r>
          </a:p>
          <a:p>
            <a:pPr marL="171450" lvl="0" indent="-171450">
              <a:buFont typeface="Arial" panose="020B0604020202020204" pitchFamily="34" charset="0"/>
              <a:buChar char="•"/>
            </a:pPr>
            <a:endParaRPr lang="en-US" dirty="0"/>
          </a:p>
          <a:p>
            <a:pPr marL="171450" lvl="0" indent="-171450">
              <a:buFont typeface="Arial" panose="020B0604020202020204" pitchFamily="34" charset="0"/>
              <a:buChar char="•"/>
            </a:pPr>
            <a:r>
              <a:rPr lang="en-US" dirty="0"/>
              <a:t>Empty and flatten cardboard boxes</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025549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These are the items that can’t be put in the recycling in our area.  Please do not put any of these items in the recycling: </a:t>
            </a:r>
          </a:p>
          <a:p>
            <a:endParaRPr lang="en-US" b="0" dirty="0"/>
          </a:p>
          <a:p>
            <a:pPr marL="171450" lvl="0" indent="-171450">
              <a:buFont typeface="Arial" panose="020B0604020202020204" pitchFamily="34" charset="0"/>
              <a:buChar char="•"/>
            </a:pPr>
            <a:r>
              <a:rPr lang="en-US" dirty="0"/>
              <a:t>Batteries. Some require special disposal so check with [insert property manager name] on how to properly dispose of batteries that no longer work.</a:t>
            </a:r>
          </a:p>
          <a:p>
            <a:pPr marL="171450" lvl="0" indent="-171450">
              <a:buFont typeface="Arial" panose="020B0604020202020204" pitchFamily="34" charset="0"/>
              <a:buChar char="•"/>
            </a:pPr>
            <a:r>
              <a:rPr lang="en-US" dirty="0"/>
              <a:t>Food and liquids </a:t>
            </a:r>
          </a:p>
          <a:p>
            <a:pPr marL="171450" lvl="0" indent="-171450">
              <a:buFont typeface="Arial" panose="020B0604020202020204" pitchFamily="34" charset="0"/>
              <a:buChar char="•"/>
            </a:pPr>
            <a:r>
              <a:rPr lang="en-US" dirty="0"/>
              <a:t>Paper plates, cups, and napkins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Plastic bags and plastic wrap and film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Shredded paper – It cannot go in with regular recycling because it causes issues at the recycling facility. Instead bring it to The Recycling Zone in Eagan.</a:t>
            </a:r>
          </a:p>
          <a:p>
            <a:pPr marL="171450" lvl="0" indent="-171450">
              <a:buFont typeface="Arial" panose="020B0604020202020204" pitchFamily="34" charset="0"/>
              <a:buChar char="•"/>
            </a:pPr>
            <a:r>
              <a:rPr lang="en-US" dirty="0"/>
              <a:t>Styrofoam</a:t>
            </a:r>
            <a:r>
              <a:rPr lang="en-US" baseline="30000" dirty="0"/>
              <a:t>-  </a:t>
            </a:r>
            <a:r>
              <a:rPr lang="en-US" sz="1200" kern="1200" dirty="0">
                <a:solidFill>
                  <a:schemeClr val="tx1"/>
                </a:solidFill>
                <a:latin typeface="+mn-lt"/>
                <a:ea typeface="+mn-ea"/>
                <a:cs typeface="+mn-cs"/>
              </a:rPr>
              <a:t>products (e.g., cups, plates)</a:t>
            </a:r>
          </a:p>
          <a:p>
            <a:pPr marL="171450" lvl="0" indent="-171450">
              <a:buFont typeface="Arial" panose="020B0604020202020204" pitchFamily="34" charset="0"/>
              <a:buChar char="•"/>
            </a:pPr>
            <a:r>
              <a:rPr lang="en-US" dirty="0"/>
              <a:t>Tanglers – such as chains, extension cords, hoses, string lights</a:t>
            </a:r>
          </a:p>
          <a:p>
            <a:pPr marL="171450" lvl="0" indent="-171450">
              <a:buFont typeface="Arial" panose="020B0604020202020204" pitchFamily="34" charset="0"/>
              <a:buChar char="•"/>
            </a:pPr>
            <a:r>
              <a:rPr lang="en-US" dirty="0"/>
              <a:t>Trash</a:t>
            </a:r>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Keep plastic bags out of the recycling. Put your recycling in the recycling cart of dumpster loose. </a:t>
            </a:r>
            <a:endParaRPr lang="en-US" dirty="0"/>
          </a:p>
          <a:p>
            <a:endParaRPr lang="en-US" dirty="0"/>
          </a:p>
          <a:p>
            <a:r>
              <a:rPr lang="en-US" dirty="0"/>
              <a:t>If you see employees or residents routinely putting items in the recycling that don’t belong in it, please let property management know so we can improve our education on what to put in the recycling and what to keep out.</a:t>
            </a:r>
          </a:p>
          <a:p>
            <a:endParaRPr lang="en-US" dirty="0"/>
          </a:p>
          <a:p>
            <a:r>
              <a:rPr lang="en-US" dirty="0"/>
              <a:t>[For more information on what to keep of the recycling and how to properly dispose of items, go to Dakota County’s website at www.dakotacounty.us, search multifamily recycling.]</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638394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for helping us recycle right.</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[Go to Dakota Multifamily recycling webpages (www.Dakotacounty.us, search Multifamily Recycling) for more information to help with recycling questions and resources to help with recycling program improvements.]</a:t>
            </a:r>
          </a:p>
          <a:p>
            <a:endParaRPr lang="en-US" dirty="0"/>
          </a:p>
          <a:p>
            <a:endParaRPr lang="en-US" dirty="0"/>
          </a:p>
        </p:txBody>
      </p:sp>
      <p:sp>
        <p:nvSpPr>
          <p:cNvPr id="4" name="Slide Number Placeholder 3"/>
          <p:cNvSpPr>
            <a:spLocks noGrp="1"/>
          </p:cNvSpPr>
          <p:nvPr>
            <p:ph type="sldNum" sz="quarter" idx="5"/>
          </p:nvPr>
        </p:nvSpPr>
        <p:spPr/>
        <p:txBody>
          <a:bodyPr/>
          <a:lstStyle/>
          <a:p>
            <a:fld id="{F1AF4CBF-49AD-40F5-820C-0BD6388CF1D9}" type="slidenum">
              <a:rPr lang="en-US" smtClean="0"/>
              <a:t>6</a:t>
            </a:fld>
            <a:endParaRPr lang="en-US" dirty="0"/>
          </a:p>
        </p:txBody>
      </p:sp>
    </p:spTree>
    <p:extLst>
      <p:ext uri="{BB962C8B-B14F-4D97-AF65-F5344CB8AC3E}">
        <p14:creationId xmlns:p14="http://schemas.microsoft.com/office/powerpoint/2010/main" val="9831477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3504" y="770467"/>
            <a:ext cx="10782300" cy="3352800"/>
          </a:xfrm>
        </p:spPr>
        <p:txBody>
          <a:bodyPr anchor="b">
            <a:noAutofit/>
          </a:bodyPr>
          <a:lstStyle>
            <a:lvl1pPr algn="l">
              <a:lnSpc>
                <a:spcPct val="80000"/>
              </a:lnSpc>
              <a:defRPr sz="8800" spc="-120" baseline="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667512" y="4206876"/>
            <a:ext cx="9228201" cy="1645920"/>
          </a:xfrm>
        </p:spPr>
        <p:txBody>
          <a:bodyPr>
            <a:normAutofit/>
          </a:bodyPr>
          <a:lstStyle>
            <a:lvl1pPr marL="0" indent="0" algn="l">
              <a:buNone/>
              <a:defRPr sz="3200">
                <a:solidFill>
                  <a:schemeClr val="tx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B26909E6-F416-47A0-B040-7D1BA9B29541}" type="datetimeFigureOut">
              <a:rPr lang="en-US" smtClean="0"/>
              <a:t>1/20/2023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42888257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6909E6-F416-47A0-B040-7D1BA9B29541}" type="datetimeFigureOut">
              <a:rPr lang="en-US" smtClean="0"/>
              <a:t>1/20/2023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34275745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43950" y="695325"/>
            <a:ext cx="2628900" cy="48006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71525" y="714375"/>
            <a:ext cx="7734300" cy="540067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6909E6-F416-47A0-B040-7D1BA9B29541}" type="datetimeFigureOut">
              <a:rPr lang="en-US" smtClean="0"/>
              <a:t>1/20/2023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27468247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657224" y="2157731"/>
            <a:ext cx="10753725" cy="376618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6909E6-F416-47A0-B040-7D1BA9B29541}" type="datetimeFigureOut">
              <a:rPr lang="en-US" smtClean="0"/>
              <a:t>1/20/2023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294658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3504" y="767419"/>
            <a:ext cx="10780776" cy="3355848"/>
          </a:xfrm>
        </p:spPr>
        <p:txBody>
          <a:bodyPr anchor="b">
            <a:normAutofit/>
          </a:bodyPr>
          <a:lstStyle>
            <a:lvl1pPr>
              <a:lnSpc>
                <a:spcPct val="80000"/>
              </a:lnSpc>
              <a:defRPr sz="8800" b="0" baseline="0">
                <a:solidFill>
                  <a:schemeClr val="tx1"/>
                </a:solidFill>
              </a:defRPr>
            </a:lvl1pPr>
          </a:lstStyle>
          <a:p>
            <a:r>
              <a:rPr lang="en-US"/>
              <a:t>Click to edit Master title style</a:t>
            </a:r>
            <a:endParaRPr lang="en-US" dirty="0"/>
          </a:p>
        </p:txBody>
      </p:sp>
      <p:sp>
        <p:nvSpPr>
          <p:cNvPr id="3" name="Text Placeholder 2"/>
          <p:cNvSpPr>
            <a:spLocks noGrp="1"/>
          </p:cNvSpPr>
          <p:nvPr>
            <p:ph type="body" idx="1"/>
          </p:nvPr>
        </p:nvSpPr>
        <p:spPr>
          <a:xfrm>
            <a:off x="667512" y="4204209"/>
            <a:ext cx="9226296" cy="1645920"/>
          </a:xfrm>
        </p:spPr>
        <p:txBody>
          <a:bodyPr anchor="t">
            <a:normAutofit/>
          </a:bodyPr>
          <a:lstStyle>
            <a:lvl1pPr marL="0" indent="0">
              <a:buNone/>
              <a:defRPr sz="32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26909E6-F416-47A0-B040-7D1BA9B29541}" type="datetimeFigureOut">
              <a:rPr lang="en-US" smtClean="0"/>
              <a:t>1/20/2023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5951952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6656"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011330"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26909E6-F416-47A0-B040-7D1BA9B29541}" type="datetimeFigureOut">
              <a:rPr lang="en-US" smtClean="0"/>
              <a:t>1/20/2023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19496356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676656" y="2040467"/>
            <a:ext cx="4663440" cy="723400"/>
          </a:xfrm>
        </p:spPr>
        <p:txBody>
          <a:bodyPr anchor="ctr">
            <a:normAutofit/>
          </a:bodyPr>
          <a:lstStyle>
            <a:lvl1pPr marL="0" indent="0">
              <a:buNone/>
              <a:defRPr sz="2200" b="0" cap="all" baseline="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76656" y="2753084"/>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07608" y="2038435"/>
            <a:ext cx="4663440" cy="722376"/>
          </a:xfrm>
        </p:spPr>
        <p:txBody>
          <a:bodyPr anchor="ctr">
            <a:normAutofit/>
          </a:bodyPr>
          <a:lstStyle>
            <a:lvl1pPr marL="0" indent="0">
              <a:buNone/>
              <a:defRPr sz="2200" b="0" cap="all" baseline="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007608" y="2750990"/>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26909E6-F416-47A0-B040-7D1BA9B29541}" type="datetimeFigureOut">
              <a:rPr lang="en-US" smtClean="0"/>
              <a:t>1/20/2023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31660522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26909E6-F416-47A0-B040-7D1BA9B29541}" type="datetimeFigureOut">
              <a:rPr lang="en-US" smtClean="0"/>
              <a:t>1/20/2023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4627646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6909E6-F416-47A0-B040-7D1BA9B29541}" type="datetimeFigureOut">
              <a:rPr lang="en-US" smtClean="0"/>
              <a:t>1/20/2023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38405453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Rectangle 1"/>
          <p:cNvSpPr/>
          <p:nvPr/>
        </p:nvSpPr>
        <p:spPr>
          <a:xfrm>
            <a:off x="7620000" y="0"/>
            <a:ext cx="457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8261404" y="542282"/>
            <a:ext cx="3383280" cy="1920240"/>
          </a:xfrm>
        </p:spPr>
        <p:txBody>
          <a:bodyPr anchor="b">
            <a:noAutofit/>
          </a:bodyPr>
          <a:lstStyle>
            <a:lvl1pPr>
              <a:lnSpc>
                <a:spcPct val="85000"/>
              </a:lnSpc>
              <a:defRPr sz="400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762000" y="762000"/>
            <a:ext cx="6096000" cy="45720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275982" y="2511813"/>
            <a:ext cx="339852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tabLst/>
              <a:defRPr/>
            </a:pPr>
            <a:r>
              <a:rPr lang="en-US"/>
              <a:t>Edit Master text styles</a:t>
            </a:r>
          </a:p>
        </p:txBody>
      </p:sp>
      <p:sp>
        <p:nvSpPr>
          <p:cNvPr id="5" name="Date Placeholder 4"/>
          <p:cNvSpPr>
            <a:spLocks noGrp="1"/>
          </p:cNvSpPr>
          <p:nvPr>
            <p:ph type="dt" sz="half" idx="10"/>
          </p:nvPr>
        </p:nvSpPr>
        <p:spPr/>
        <p:txBody>
          <a:bodyPr/>
          <a:lstStyle/>
          <a:p>
            <a:fld id="{B26909E6-F416-47A0-B040-7D1BA9B29541}" type="datetimeFigureOut">
              <a:rPr lang="en-US" smtClean="0"/>
              <a:t>1/20/2023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alpha val="20000"/>
                  </a:srgbClr>
                </a:solidFill>
              </a:defRPr>
            </a:lvl1pPr>
          </a:lstStyle>
          <a:p>
            <a:fld id="{40D180FC-6370-4C8C-BBA0-A83381745948}" type="slidenum">
              <a:rPr lang="en-US" smtClean="0"/>
              <a:t>‹#›</a:t>
            </a:fld>
            <a:endParaRPr lang="en-US"/>
          </a:p>
        </p:txBody>
      </p:sp>
    </p:spTree>
    <p:extLst>
      <p:ext uri="{BB962C8B-B14F-4D97-AF65-F5344CB8AC3E}">
        <p14:creationId xmlns:p14="http://schemas.microsoft.com/office/powerpoint/2010/main" val="28820739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49224" y="5418667"/>
            <a:ext cx="10780776" cy="613283"/>
          </a:xfrm>
        </p:spPr>
        <p:txBody>
          <a:bodyPr anchor="b">
            <a:normAutofit/>
          </a:bodyPr>
          <a:lstStyle>
            <a:lvl1pPr>
              <a:defRPr sz="3200" b="0">
                <a:solidFill>
                  <a:schemeClr val="tx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12192000" cy="5330952"/>
          </a:xfrm>
          <a:solidFill>
            <a:schemeClr val="accent1">
              <a:lumMod val="20000"/>
              <a:lumOff val="80000"/>
            </a:schemeClr>
          </a:solidFill>
        </p:spPr>
        <p:txBody>
          <a:bodyPr anchor="t"/>
          <a:lstStyle>
            <a:lvl1pPr marL="0" indent="0" algn="ctr">
              <a:spcBef>
                <a:spcPts val="800"/>
              </a:spcBef>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76656" y="5909735"/>
            <a:ext cx="9229344" cy="533400"/>
          </a:xfrm>
        </p:spPr>
        <p:txBody>
          <a:bodyPr>
            <a:normAutofit/>
          </a:bodyPr>
          <a:lstStyle>
            <a:lvl1pPr marL="0" indent="0">
              <a:lnSpc>
                <a:spcPct val="90000"/>
              </a:lnSpc>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9" name="Date Placeholder 8"/>
          <p:cNvSpPr>
            <a:spLocks noGrp="1"/>
          </p:cNvSpPr>
          <p:nvPr>
            <p:ph type="dt" sz="half" idx="10"/>
          </p:nvPr>
        </p:nvSpPr>
        <p:spPr/>
        <p:txBody>
          <a:bodyPr/>
          <a:lstStyle/>
          <a:p>
            <a:fld id="{B26909E6-F416-47A0-B040-7D1BA9B29541}" type="datetimeFigureOut">
              <a:rPr lang="en-US" smtClean="0"/>
              <a:t>1/20/2023</a:t>
            </a:fld>
            <a:endParaRPr lang="en-US"/>
          </a:p>
        </p:txBody>
      </p:sp>
      <p:sp>
        <p:nvSpPr>
          <p:cNvPr id="10" name="Footer Placeholder 9"/>
          <p:cNvSpPr>
            <a:spLocks noGrp="1"/>
          </p:cNvSpPr>
          <p:nvPr>
            <p:ph type="ftr" sz="quarter" idx="11"/>
          </p:nvPr>
        </p:nvSpPr>
        <p:spPr/>
        <p:txBody>
          <a:bodyPr/>
          <a:lstStyle/>
          <a:p>
            <a:endParaRPr lang="en-US"/>
          </a:p>
        </p:txBody>
      </p:sp>
      <p:sp>
        <p:nvSpPr>
          <p:cNvPr id="11" name="Slide Number Placeholder 10"/>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29227950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57224" y="499533"/>
            <a:ext cx="10772775" cy="165819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76656" y="2011680"/>
            <a:ext cx="10753725" cy="3766185"/>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85800" y="6412447"/>
            <a:ext cx="4114800" cy="228600"/>
          </a:xfrm>
          <a:prstGeom prst="rect">
            <a:avLst/>
          </a:prstGeom>
        </p:spPr>
        <p:txBody>
          <a:bodyPr vert="horz" lIns="91440" tIns="45720" rIns="91440" bIns="45720" rtlCol="0" anchor="ctr"/>
          <a:lstStyle>
            <a:lvl1pPr algn="l">
              <a:defRPr sz="950">
                <a:solidFill>
                  <a:schemeClr val="tx1">
                    <a:alpha val="80000"/>
                  </a:schemeClr>
                </a:solidFill>
              </a:defRPr>
            </a:lvl1pPr>
          </a:lstStyle>
          <a:p>
            <a:fld id="{B26909E6-F416-47A0-B040-7D1BA9B29541}" type="datetimeFigureOut">
              <a:rPr lang="en-US" smtClean="0"/>
              <a:t>1/20/2023</a:t>
            </a:fld>
            <a:endParaRPr lang="en-US"/>
          </a:p>
        </p:txBody>
      </p:sp>
      <p:sp>
        <p:nvSpPr>
          <p:cNvPr id="5" name="Footer Placeholder 4"/>
          <p:cNvSpPr>
            <a:spLocks noGrp="1"/>
          </p:cNvSpPr>
          <p:nvPr>
            <p:ph type="ftr" sz="quarter" idx="3"/>
          </p:nvPr>
        </p:nvSpPr>
        <p:spPr>
          <a:xfrm>
            <a:off x="685800" y="6554697"/>
            <a:ext cx="5029200" cy="228600"/>
          </a:xfrm>
          <a:prstGeom prst="rect">
            <a:avLst/>
          </a:prstGeom>
        </p:spPr>
        <p:txBody>
          <a:bodyPr vert="horz" lIns="91440" tIns="45720" rIns="91440" bIns="45720" rtlCol="0" anchor="ctr"/>
          <a:lstStyle>
            <a:lvl1pPr algn="l">
              <a:defRPr sz="950" cap="all" baseline="0">
                <a:solidFill>
                  <a:schemeClr val="tx1">
                    <a:alpha val="80000"/>
                  </a:schemeClr>
                </a:solidFill>
              </a:defRPr>
            </a:lvl1pPr>
          </a:lstStyle>
          <a:p>
            <a:endParaRPr lang="en-US"/>
          </a:p>
        </p:txBody>
      </p:sp>
      <p:sp>
        <p:nvSpPr>
          <p:cNvPr id="6" name="Slide Number Placeholder 5"/>
          <p:cNvSpPr>
            <a:spLocks noGrp="1"/>
          </p:cNvSpPr>
          <p:nvPr>
            <p:ph type="sldNum" sz="quarter" idx="4"/>
          </p:nvPr>
        </p:nvSpPr>
        <p:spPr>
          <a:xfrm>
            <a:off x="8763926" y="5876412"/>
            <a:ext cx="2926080" cy="1397039"/>
          </a:xfrm>
          <a:prstGeom prst="rect">
            <a:avLst/>
          </a:prstGeom>
        </p:spPr>
        <p:txBody>
          <a:bodyPr vert="horz" lIns="91440" tIns="45720" rIns="91440" bIns="45720" rtlCol="0" anchor="b"/>
          <a:lstStyle>
            <a:lvl1pPr algn="r">
              <a:defRPr sz="10300" b="0">
                <a:ln>
                  <a:noFill/>
                </a:ln>
                <a:solidFill>
                  <a:schemeClr val="tx1">
                    <a:alpha val="20000"/>
                  </a:schemeClr>
                </a:solidFill>
                <a:latin typeface="+mj-lt"/>
              </a:defRPr>
            </a:lvl1pPr>
          </a:lstStyle>
          <a:p>
            <a:fld id="{40D180FC-6370-4C8C-BBA0-A83381745948}" type="slidenum">
              <a:rPr lang="en-US" smtClean="0"/>
              <a:t>‹#›</a:t>
            </a:fld>
            <a:endParaRPr lang="en-US"/>
          </a:p>
        </p:txBody>
      </p:sp>
    </p:spTree>
    <p:extLst>
      <p:ext uri="{BB962C8B-B14F-4D97-AF65-F5344CB8AC3E}">
        <p14:creationId xmlns:p14="http://schemas.microsoft.com/office/powerpoint/2010/main" val="1215829015"/>
      </p:ext>
    </p:extLst>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85000"/>
        </a:lnSpc>
        <a:spcBef>
          <a:spcPct val="0"/>
        </a:spcBef>
        <a:buNone/>
        <a:defRPr sz="5400" kern="1200" spc="-12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85000"/>
        </a:lnSpc>
        <a:spcBef>
          <a:spcPts val="1300"/>
        </a:spcBef>
        <a:buFont typeface="Arial" pitchFamily="34" charset="0"/>
        <a:buChar char=" "/>
        <a:defRPr sz="2400" kern="1200">
          <a:solidFill>
            <a:schemeClr val="accent1"/>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400" kern="1200">
          <a:solidFill>
            <a:schemeClr val="tx1">
              <a:lumMod val="75000"/>
              <a:lumOff val="2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000" i="1" kern="1200">
          <a:solidFill>
            <a:schemeClr val="tx1">
              <a:lumMod val="65000"/>
              <a:lumOff val="3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7.pn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12.png"/><Relationship Id="rId10" Type="http://schemas.openxmlformats.org/officeDocument/2006/relationships/image" Target="../media/image15.jpg"/><Relationship Id="rId4" Type="http://schemas.openxmlformats.org/officeDocument/2006/relationships/image" Target="../media/image11.jpg"/><Relationship Id="rId9"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93F0ABBC-677F-4674-A52B-8418E3CFD197}"/>
              </a:ext>
            </a:extLst>
          </p:cNvPr>
          <p:cNvPicPr>
            <a:picLocks noChangeAspect="1"/>
          </p:cNvPicPr>
          <p:nvPr/>
        </p:nvPicPr>
        <p:blipFill rotWithShape="1">
          <a:blip r:embed="rId3">
            <a:extLst>
              <a:ext uri="{28A0092B-C50C-407E-A947-70E740481C1C}">
                <a14:useLocalDpi xmlns:a14="http://schemas.microsoft.com/office/drawing/2010/main" val="0"/>
              </a:ext>
            </a:extLst>
          </a:blip>
          <a:srcRect t="45729" r="9091" b="15918"/>
          <a:stretch/>
        </p:blipFill>
        <p:spPr>
          <a:xfrm>
            <a:off x="20" y="10"/>
            <a:ext cx="12191980" cy="6857990"/>
          </a:xfrm>
          <a:prstGeom prst="rect">
            <a:avLst/>
          </a:prstGeom>
        </p:spPr>
      </p:pic>
      <p:sp>
        <p:nvSpPr>
          <p:cNvPr id="20" name="Rectangle 19">
            <a:extLst>
              <a:ext uri="{FF2B5EF4-FFF2-40B4-BE49-F238E27FC236}">
                <a16:creationId xmlns:a16="http://schemas.microsoft.com/office/drawing/2014/main" id="{F78FA41B-9A77-4FFE-A10F-9443EFDE60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65037"/>
            <a:ext cx="7534631" cy="2628694"/>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6E178F3-6B0E-4E3F-96A5-A7CB22494EAB}"/>
              </a:ext>
            </a:extLst>
          </p:cNvPr>
          <p:cNvSpPr>
            <a:spLocks noGrp="1"/>
          </p:cNvSpPr>
          <p:nvPr>
            <p:ph type="ctrTitle"/>
          </p:nvPr>
        </p:nvSpPr>
        <p:spPr>
          <a:xfrm>
            <a:off x="603504" y="2477347"/>
            <a:ext cx="6766928" cy="1645920"/>
          </a:xfrm>
        </p:spPr>
        <p:txBody>
          <a:bodyPr>
            <a:normAutofit/>
          </a:bodyPr>
          <a:lstStyle/>
          <a:p>
            <a:br>
              <a:rPr lang="en-US" sz="3600" b="1" dirty="0"/>
            </a:br>
            <a:r>
              <a:rPr lang="en-US" sz="3600" b="1" dirty="0"/>
              <a:t>Our Multifamily Recycling Program</a:t>
            </a:r>
            <a:br>
              <a:rPr lang="en-US" sz="2200" b="1" dirty="0"/>
            </a:br>
            <a:br>
              <a:rPr lang="en-US" sz="2200" dirty="0"/>
            </a:br>
            <a:endParaRPr lang="en-US" sz="2200" dirty="0"/>
          </a:p>
        </p:txBody>
      </p:sp>
    </p:spTree>
    <p:extLst>
      <p:ext uri="{BB962C8B-B14F-4D97-AF65-F5344CB8AC3E}">
        <p14:creationId xmlns:p14="http://schemas.microsoft.com/office/powerpoint/2010/main" val="15660797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8BCDBBF-6A6B-4B6A-B40D-4AF0787AAECF}"/>
              </a:ext>
            </a:extLst>
          </p:cNvPr>
          <p:cNvPicPr>
            <a:picLocks noChangeAspect="1"/>
          </p:cNvPicPr>
          <p:nvPr/>
        </p:nvPicPr>
        <p:blipFill rotWithShape="1">
          <a:blip r:embed="rId3">
            <a:extLst>
              <a:ext uri="{28A0092B-C50C-407E-A947-70E740481C1C}">
                <a14:useLocalDpi xmlns:a14="http://schemas.microsoft.com/office/drawing/2010/main" val="0"/>
              </a:ext>
            </a:extLst>
          </a:blip>
          <a:srcRect t="39253" r="9091" b="22395"/>
          <a:stretch/>
        </p:blipFill>
        <p:spPr>
          <a:xfrm>
            <a:off x="20" y="10"/>
            <a:ext cx="12191980" cy="6857990"/>
          </a:xfrm>
          <a:prstGeom prst="rect">
            <a:avLst/>
          </a:prstGeom>
        </p:spPr>
      </p:pic>
      <p:sp>
        <p:nvSpPr>
          <p:cNvPr id="12" name="Rectangle 11">
            <a:extLst>
              <a:ext uri="{FF2B5EF4-FFF2-40B4-BE49-F238E27FC236}">
                <a16:creationId xmlns:a16="http://schemas.microsoft.com/office/drawing/2014/main" id="{F78FA41B-9A77-4FFE-A10F-9443EFDE60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65037"/>
            <a:ext cx="7534631" cy="2628694"/>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89983C4-573C-4FD1-8E19-B03C42B35331}"/>
              </a:ext>
            </a:extLst>
          </p:cNvPr>
          <p:cNvSpPr>
            <a:spLocks noGrp="1"/>
          </p:cNvSpPr>
          <p:nvPr>
            <p:ph type="title"/>
          </p:nvPr>
        </p:nvSpPr>
        <p:spPr>
          <a:xfrm>
            <a:off x="603504" y="2477347"/>
            <a:ext cx="6766928" cy="1645920"/>
          </a:xfrm>
        </p:spPr>
        <p:txBody>
          <a:bodyPr vert="horz" lIns="91440" tIns="45720" rIns="91440" bIns="45720" rtlCol="0" anchor="b">
            <a:normAutofit/>
          </a:bodyPr>
          <a:lstStyle/>
          <a:p>
            <a:r>
              <a:rPr lang="en-US" sz="5400" dirty="0"/>
              <a:t>Recycle Right: </a:t>
            </a:r>
            <a:br>
              <a:rPr lang="en-US" sz="5400" dirty="0"/>
            </a:br>
            <a:r>
              <a:rPr lang="en-US" sz="3600" dirty="0"/>
              <a:t>Helping our recycling get recycled</a:t>
            </a:r>
          </a:p>
        </p:txBody>
      </p:sp>
    </p:spTree>
    <p:extLst>
      <p:ext uri="{BB962C8B-B14F-4D97-AF65-F5344CB8AC3E}">
        <p14:creationId xmlns:p14="http://schemas.microsoft.com/office/powerpoint/2010/main" val="25669110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0" y="12176"/>
            <a:ext cx="12192000" cy="1381176"/>
          </a:xfrm>
          <a:noFill/>
          <a:ln>
            <a:noFill/>
          </a:ln>
        </p:spPr>
        <p:txBody>
          <a:bodyPr vert="horz" lIns="91440" tIns="45720" rIns="91440" bIns="45720" rtlCol="0" anchor="ctr">
            <a:normAutofit/>
          </a:bodyPr>
          <a:lstStyle/>
          <a:p>
            <a:r>
              <a:rPr lang="en-US" sz="5400" b="1" dirty="0">
                <a:solidFill>
                  <a:schemeClr val="bg1">
                    <a:lumMod val="75000"/>
                  </a:schemeClr>
                </a:solidFill>
                <a:latin typeface="Calibri" panose="020F0502020204030204" pitchFamily="34" charset="0"/>
                <a:cs typeface="Calibri" panose="020F0502020204030204" pitchFamily="34" charset="0"/>
              </a:rPr>
              <a:t>Recycle Right</a:t>
            </a:r>
          </a:p>
        </p:txBody>
      </p:sp>
      <p:sp>
        <p:nvSpPr>
          <p:cNvPr id="23" name="Content Placeholder 22">
            <a:extLst>
              <a:ext uri="{FF2B5EF4-FFF2-40B4-BE49-F238E27FC236}">
                <a16:creationId xmlns:a16="http://schemas.microsoft.com/office/drawing/2014/main" id="{29487D95-DF87-4441-B00B-18F43700C12E}"/>
              </a:ext>
            </a:extLst>
          </p:cNvPr>
          <p:cNvSpPr>
            <a:spLocks noGrp="1"/>
          </p:cNvSpPr>
          <p:nvPr>
            <p:ph sz="half" idx="1"/>
          </p:nvPr>
        </p:nvSpPr>
        <p:spPr>
          <a:xfrm>
            <a:off x="5025656" y="1769734"/>
            <a:ext cx="6888130" cy="5032743"/>
          </a:xfrm>
          <a:solidFill>
            <a:schemeClr val="tx1"/>
          </a:solidFill>
        </p:spPr>
        <p:txBody>
          <a:bodyPr>
            <a:normAutofit fontScale="92500" lnSpcReduction="10000"/>
          </a:bodyPr>
          <a:lstStyle/>
          <a:p>
            <a:pPr marL="0" lvl="0" indent="0" eaLnBrk="0" fontAlgn="base" hangingPunct="0">
              <a:lnSpc>
                <a:spcPct val="100000"/>
              </a:lnSpc>
              <a:spcBef>
                <a:spcPct val="0"/>
              </a:spcBef>
              <a:spcAft>
                <a:spcPct val="0"/>
              </a:spcAft>
              <a:buNone/>
              <a:tabLst>
                <a:tab pos="457200" algn="l"/>
              </a:tabLst>
            </a:pPr>
            <a:r>
              <a:rPr lang="en-US" altLang="en-US" sz="3000" b="1" dirty="0">
                <a:solidFill>
                  <a:schemeClr val="accent1">
                    <a:lumMod val="75000"/>
                  </a:schemeClr>
                </a:solidFill>
                <a:latin typeface="Calibri" panose="020F0502020204030204" pitchFamily="34" charset="0"/>
                <a:ea typeface="Times New Roman" panose="02020603050405020304" pitchFamily="18" charset="0"/>
                <a:cs typeface="Calibri" panose="020F0502020204030204" pitchFamily="34" charset="0"/>
              </a:rPr>
              <a:t>METAL CANS</a:t>
            </a:r>
            <a:endParaRPr lang="en-US" altLang="en-US" sz="3000" dirty="0">
              <a:solidFill>
                <a:schemeClr val="accent1">
                  <a:lumMod val="75000"/>
                </a:schemeClr>
              </a:solidFill>
            </a:endParaRPr>
          </a:p>
          <a:p>
            <a:pPr marL="0" lvl="0" indent="0" eaLnBrk="0" fontAlgn="base" hangingPunct="0">
              <a:lnSpc>
                <a:spcPct val="100000"/>
              </a:lnSpc>
              <a:spcBef>
                <a:spcPct val="0"/>
              </a:spcBef>
              <a:spcAft>
                <a:spcPct val="0"/>
              </a:spcAft>
              <a:buNone/>
              <a:tabLst>
                <a:tab pos="457200" algn="l"/>
              </a:tabLst>
            </a:pPr>
            <a:r>
              <a:rPr lang="en-US" altLang="en-US" dirty="0">
                <a:solidFill>
                  <a:schemeClr val="tx2">
                    <a:lumMod val="25000"/>
                  </a:schemeClr>
                </a:solidFill>
                <a:latin typeface="Calibri" panose="020F0502020204030204" pitchFamily="34" charset="0"/>
                <a:cs typeface="Calibri" panose="020F0502020204030204" pitchFamily="34" charset="0"/>
              </a:rPr>
              <a:t>F</a:t>
            </a:r>
            <a:r>
              <a:rPr lang="en-US" altLang="en-US" dirty="0">
                <a:solidFill>
                  <a:schemeClr val="tx2">
                    <a:lumMod val="25000"/>
                  </a:schemeClr>
                </a:solidFill>
                <a:latin typeface="Calibri" panose="020F0502020204030204" pitchFamily="34" charset="0"/>
                <a:ea typeface="Times New Roman" panose="02020603050405020304" pitchFamily="18" charset="0"/>
                <a:cs typeface="Calibri" panose="020F0502020204030204" pitchFamily="34" charset="0"/>
              </a:rPr>
              <a:t>ood and beverage aluminum, tin, and steel cans</a:t>
            </a:r>
          </a:p>
          <a:p>
            <a:pPr marL="0" lvl="0" indent="0" eaLnBrk="0" fontAlgn="base" hangingPunct="0">
              <a:lnSpc>
                <a:spcPct val="100000"/>
              </a:lnSpc>
              <a:spcBef>
                <a:spcPct val="0"/>
              </a:spcBef>
              <a:spcAft>
                <a:spcPct val="0"/>
              </a:spcAft>
              <a:buNone/>
              <a:tabLst>
                <a:tab pos="457200" algn="l"/>
              </a:tabLst>
            </a:pPr>
            <a:r>
              <a:rPr lang="en-US" altLang="en-US" sz="2600" dirty="0">
                <a:solidFill>
                  <a:schemeClr val="tx2">
                    <a:lumMod val="25000"/>
                  </a:schemeClr>
                </a:solidFill>
                <a:latin typeface="Calibri" panose="020F0502020204030204" pitchFamily="34" charset="0"/>
                <a:ea typeface="Times New Roman" panose="02020603050405020304" pitchFamily="18" charset="0"/>
                <a:cs typeface="Calibri" panose="020F0502020204030204" pitchFamily="34" charset="0"/>
              </a:rPr>
              <a:t> </a:t>
            </a:r>
            <a:endParaRPr lang="en-US" altLang="en-US" sz="2100" dirty="0">
              <a:solidFill>
                <a:schemeClr val="tx2">
                  <a:lumMod val="25000"/>
                </a:schemeClr>
              </a:solidFill>
            </a:endParaRPr>
          </a:p>
          <a:p>
            <a:pPr marL="0" lvl="0" indent="0" eaLnBrk="0" fontAlgn="base" hangingPunct="0">
              <a:lnSpc>
                <a:spcPct val="100000"/>
              </a:lnSpc>
              <a:spcBef>
                <a:spcPct val="0"/>
              </a:spcBef>
              <a:spcAft>
                <a:spcPct val="0"/>
              </a:spcAft>
              <a:buNone/>
              <a:tabLst>
                <a:tab pos="457200" algn="l"/>
              </a:tabLst>
            </a:pPr>
            <a:r>
              <a:rPr lang="en-US" altLang="en-US" sz="3000" b="1" dirty="0">
                <a:solidFill>
                  <a:schemeClr val="accent1">
                    <a:lumMod val="75000"/>
                  </a:schemeClr>
                </a:solidFill>
                <a:latin typeface="Calibri" panose="020F0502020204030204" pitchFamily="34" charset="0"/>
                <a:ea typeface="Times New Roman" panose="02020603050405020304" pitchFamily="18" charset="0"/>
                <a:cs typeface="Calibri" panose="020F0502020204030204" pitchFamily="34" charset="0"/>
              </a:rPr>
              <a:t>GLASS BOTTLES AND JARS </a:t>
            </a:r>
          </a:p>
          <a:p>
            <a:pPr marL="0" indent="0" eaLnBrk="0" fontAlgn="base" hangingPunct="0">
              <a:lnSpc>
                <a:spcPct val="100000"/>
              </a:lnSpc>
              <a:spcBef>
                <a:spcPct val="0"/>
              </a:spcBef>
              <a:spcAft>
                <a:spcPct val="0"/>
              </a:spcAft>
              <a:buNone/>
              <a:tabLst>
                <a:tab pos="457200" algn="l"/>
              </a:tabLst>
            </a:pPr>
            <a:r>
              <a:rPr lang="en-US" altLang="en-US" dirty="0">
                <a:solidFill>
                  <a:schemeClr val="tx2">
                    <a:lumMod val="25000"/>
                  </a:schemeClr>
                </a:solidFill>
                <a:latin typeface="Calibri" panose="020F0502020204030204" pitchFamily="34" charset="0"/>
                <a:cs typeface="Calibri" panose="020F0502020204030204" pitchFamily="34" charset="0"/>
              </a:rPr>
              <a:t>Food and beverage bottles and jars </a:t>
            </a:r>
          </a:p>
          <a:p>
            <a:pPr marL="0" lvl="0" indent="0" eaLnBrk="0" fontAlgn="base" hangingPunct="0">
              <a:lnSpc>
                <a:spcPct val="100000"/>
              </a:lnSpc>
              <a:spcBef>
                <a:spcPct val="0"/>
              </a:spcBef>
              <a:spcAft>
                <a:spcPct val="0"/>
              </a:spcAft>
              <a:buNone/>
              <a:tabLst>
                <a:tab pos="457200" algn="l"/>
              </a:tabLst>
            </a:pPr>
            <a:endParaRPr lang="en-US" altLang="en-US" sz="2100" dirty="0">
              <a:solidFill>
                <a:schemeClr val="tx2">
                  <a:lumMod val="25000"/>
                </a:schemeClr>
              </a:solidFill>
              <a:latin typeface="Arial" panose="020B0604020202020204" pitchFamily="34" charset="0"/>
            </a:endParaRPr>
          </a:p>
          <a:p>
            <a:pPr marL="0" lvl="0" indent="0" eaLnBrk="0" fontAlgn="base" hangingPunct="0">
              <a:lnSpc>
                <a:spcPct val="120000"/>
              </a:lnSpc>
              <a:spcBef>
                <a:spcPct val="0"/>
              </a:spcBef>
              <a:spcAft>
                <a:spcPct val="0"/>
              </a:spcAft>
              <a:buNone/>
              <a:tabLst>
                <a:tab pos="457200" algn="l"/>
              </a:tabLst>
            </a:pPr>
            <a:r>
              <a:rPr lang="en-US" altLang="en-US" sz="3000" b="1" dirty="0">
                <a:solidFill>
                  <a:schemeClr val="accent1">
                    <a:lumMod val="75000"/>
                  </a:schemeClr>
                </a:solidFill>
                <a:latin typeface="Calibri" panose="020F0502020204030204" pitchFamily="34" charset="0"/>
                <a:ea typeface="Times New Roman" panose="02020603050405020304" pitchFamily="18" charset="0"/>
                <a:cs typeface="Calibri" panose="020F0502020204030204" pitchFamily="34" charset="0"/>
              </a:rPr>
              <a:t>PLASTIC BOTTLES, CONTAINERS AND JUGS </a:t>
            </a:r>
            <a:endParaRPr lang="en-US" sz="3000" b="1" dirty="0">
              <a:solidFill>
                <a:schemeClr val="accent1">
                  <a:lumMod val="75000"/>
                </a:schemeClr>
              </a:solidFill>
              <a:latin typeface="Calibri" panose="020F0502020204030204" pitchFamily="34" charset="0"/>
              <a:cs typeface="Calibri" panose="020F0502020204030204" pitchFamily="34" charset="0"/>
            </a:endParaRPr>
          </a:p>
          <a:p>
            <a:pPr marL="177800" lvl="0" indent="-177800" eaLnBrk="0" fontAlgn="base" hangingPunct="0">
              <a:lnSpc>
                <a:spcPct val="120000"/>
              </a:lnSpc>
              <a:spcBef>
                <a:spcPct val="0"/>
              </a:spcBef>
              <a:spcAft>
                <a:spcPct val="0"/>
              </a:spcAft>
              <a:buFont typeface="Arial" panose="020B0604020202020204" pitchFamily="34" charset="0"/>
              <a:buChar char="•"/>
              <a:tabLst>
                <a:tab pos="457200" algn="l"/>
              </a:tabLst>
            </a:pPr>
            <a:r>
              <a:rPr lang="en-US" dirty="0">
                <a:solidFill>
                  <a:schemeClr val="tx2">
                    <a:lumMod val="25000"/>
                  </a:schemeClr>
                </a:solidFill>
                <a:latin typeface="Calibri" panose="020F0502020204030204" pitchFamily="34" charset="0"/>
                <a:cs typeface="Calibri" panose="020F0502020204030204" pitchFamily="34" charset="0"/>
              </a:rPr>
              <a:t>Containers numbered 1, 2 or 5  </a:t>
            </a:r>
          </a:p>
          <a:p>
            <a:pPr marL="177800" lvl="0" indent="-177800">
              <a:buFont typeface="Arial" panose="020B0604020202020204" pitchFamily="34" charset="0"/>
              <a:buChar char="•"/>
            </a:pPr>
            <a:r>
              <a:rPr lang="en-US" dirty="0">
                <a:solidFill>
                  <a:schemeClr val="tx2">
                    <a:lumMod val="25000"/>
                  </a:schemeClr>
                </a:solidFill>
                <a:latin typeface="Calibri" panose="020F0502020204030204" pitchFamily="34" charset="0"/>
                <a:cs typeface="Calibri" panose="020F0502020204030204" pitchFamily="34" charset="0"/>
              </a:rPr>
              <a:t>Soda, juice and water bottles</a:t>
            </a:r>
          </a:p>
          <a:p>
            <a:pPr marL="177800" lvl="0" indent="-177800">
              <a:buFont typeface="Arial" panose="020B0604020202020204" pitchFamily="34" charset="0"/>
              <a:buChar char="•"/>
            </a:pPr>
            <a:r>
              <a:rPr lang="en-US" dirty="0">
                <a:solidFill>
                  <a:schemeClr val="tx2">
                    <a:lumMod val="25000"/>
                  </a:schemeClr>
                </a:solidFill>
                <a:latin typeface="Calibri" panose="020F0502020204030204" pitchFamily="34" charset="0"/>
                <a:cs typeface="Calibri" panose="020F0502020204030204" pitchFamily="34" charset="0"/>
              </a:rPr>
              <a:t>Milk and juice jugs</a:t>
            </a:r>
          </a:p>
          <a:p>
            <a:pPr marL="177800" indent="-177800">
              <a:buFont typeface="Arial" panose="020B0604020202020204" pitchFamily="34" charset="0"/>
              <a:buChar char="•"/>
            </a:pPr>
            <a:r>
              <a:rPr lang="en-US" dirty="0">
                <a:solidFill>
                  <a:schemeClr val="tx2">
                    <a:lumMod val="25000"/>
                  </a:schemeClr>
                </a:solidFill>
                <a:latin typeface="Calibri" panose="020F0502020204030204" pitchFamily="34" charset="0"/>
                <a:cs typeface="Calibri" panose="020F0502020204030204" pitchFamily="34" charset="0"/>
              </a:rPr>
              <a:t>Clear berry and produce containers</a:t>
            </a:r>
          </a:p>
          <a:p>
            <a:pPr marL="177800" lvl="0" indent="-177800">
              <a:buFont typeface="Arial" panose="020B0604020202020204" pitchFamily="34" charset="0"/>
              <a:buChar char="•"/>
            </a:pPr>
            <a:r>
              <a:rPr lang="en-US" dirty="0">
                <a:solidFill>
                  <a:schemeClr val="tx2">
                    <a:lumMod val="25000"/>
                  </a:schemeClr>
                </a:solidFill>
                <a:latin typeface="Calibri" panose="020F0502020204030204" pitchFamily="34" charset="0"/>
                <a:cs typeface="Calibri" panose="020F0502020204030204" pitchFamily="34" charset="0"/>
              </a:rPr>
              <a:t>Margarine, cottage cheese, cream cheese, other tubs/lids</a:t>
            </a:r>
          </a:p>
          <a:p>
            <a:pPr marL="177800" lvl="0" indent="-177800">
              <a:buFont typeface="Arial" panose="020B0604020202020204" pitchFamily="34" charset="0"/>
              <a:buChar char="•"/>
            </a:pPr>
            <a:r>
              <a:rPr lang="en-US" dirty="0">
                <a:solidFill>
                  <a:schemeClr val="tx2">
                    <a:lumMod val="25000"/>
                  </a:schemeClr>
                </a:solidFill>
                <a:latin typeface="Calibri" panose="020F0502020204030204" pitchFamily="34" charset="0"/>
                <a:cs typeface="Calibri" panose="020F0502020204030204" pitchFamily="34" charset="0"/>
              </a:rPr>
              <a:t>Laundry detergent bottles and jugs</a:t>
            </a:r>
          </a:p>
          <a:p>
            <a:endParaRPr lang="en-US" dirty="0">
              <a:solidFill>
                <a:schemeClr val="tx2">
                  <a:lumMod val="25000"/>
                </a:schemeClr>
              </a:solidFill>
            </a:endParaRPr>
          </a:p>
        </p:txBody>
      </p:sp>
      <p:sp>
        <p:nvSpPr>
          <p:cNvPr id="21" name="Rectangle 16">
            <a:extLst>
              <a:ext uri="{FF2B5EF4-FFF2-40B4-BE49-F238E27FC236}">
                <a16:creationId xmlns:a16="http://schemas.microsoft.com/office/drawing/2014/main" id="{2F37F4C4-3A49-44B3-B494-CEDF06748F0F}"/>
              </a:ext>
            </a:extLst>
          </p:cNvPr>
          <p:cNvSpPr>
            <a:spLocks noChangeArrowheads="1"/>
          </p:cNvSpPr>
          <p:nvPr/>
        </p:nvSpPr>
        <p:spPr bwMode="auto">
          <a:xfrm>
            <a:off x="149504" y="1690082"/>
            <a:ext cx="4529253" cy="4678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457200" algn="l"/>
              </a:tabLst>
              <a:defRPr>
                <a:solidFill>
                  <a:schemeClr val="tx1"/>
                </a:solidFill>
                <a:latin typeface="Arial" panose="020B0604020202020204" pitchFamily="34" charset="0"/>
              </a:defRPr>
            </a:lvl1pPr>
            <a:lvl2pPr eaLnBrk="0" fontAlgn="base" hangingPunct="0">
              <a:spcBef>
                <a:spcPct val="0"/>
              </a:spcBef>
              <a:spcAft>
                <a:spcPct val="0"/>
              </a:spcAft>
              <a:tabLst>
                <a:tab pos="457200" algn="l"/>
              </a:tabLst>
              <a:defRPr>
                <a:solidFill>
                  <a:schemeClr val="tx1"/>
                </a:solidFill>
                <a:latin typeface="Arial" panose="020B0604020202020204" pitchFamily="34" charset="0"/>
              </a:defRPr>
            </a:lvl2pPr>
            <a:lvl3pPr eaLnBrk="0" fontAlgn="base" hangingPunct="0">
              <a:spcBef>
                <a:spcPct val="0"/>
              </a:spcBef>
              <a:spcAft>
                <a:spcPct val="0"/>
              </a:spcAft>
              <a:tabLst>
                <a:tab pos="457200" algn="l"/>
              </a:tabLst>
              <a:defRPr>
                <a:solidFill>
                  <a:schemeClr val="tx1"/>
                </a:solidFill>
                <a:latin typeface="Arial" panose="020B0604020202020204" pitchFamily="34" charset="0"/>
              </a:defRPr>
            </a:lvl3pPr>
            <a:lvl4pPr eaLnBrk="0" fontAlgn="base" hangingPunct="0">
              <a:spcBef>
                <a:spcPct val="0"/>
              </a:spcBef>
              <a:spcAft>
                <a:spcPct val="0"/>
              </a:spcAft>
              <a:tabLst>
                <a:tab pos="457200" algn="l"/>
              </a:tabLst>
              <a:defRPr>
                <a:solidFill>
                  <a:schemeClr val="tx1"/>
                </a:solidFill>
                <a:latin typeface="Arial" panose="020B0604020202020204" pitchFamily="34" charset="0"/>
              </a:defRPr>
            </a:lvl4pPr>
            <a:lvl5pPr eaLnBrk="0" fontAlgn="base" hangingPunct="0">
              <a:spcBef>
                <a:spcPct val="0"/>
              </a:spcBef>
              <a:spcAft>
                <a:spcPct val="0"/>
              </a:spcAft>
              <a:tabLst>
                <a:tab pos="457200" algn="l"/>
              </a:tabLst>
              <a:defRPr>
                <a:solidFill>
                  <a:schemeClr val="tx1"/>
                </a:solidFill>
                <a:latin typeface="Arial" panose="020B0604020202020204" pitchFamily="34" charset="0"/>
              </a:defRPr>
            </a:lvl5pPr>
            <a:lvl6pPr eaLnBrk="0" fontAlgn="base" hangingPunct="0">
              <a:spcBef>
                <a:spcPct val="0"/>
              </a:spcBef>
              <a:spcAft>
                <a:spcPct val="0"/>
              </a:spcAft>
              <a:tabLst>
                <a:tab pos="457200" algn="l"/>
              </a:tabLst>
              <a:defRPr>
                <a:solidFill>
                  <a:schemeClr val="tx1"/>
                </a:solidFill>
                <a:latin typeface="Arial" panose="020B0604020202020204" pitchFamily="34" charset="0"/>
              </a:defRPr>
            </a:lvl6pPr>
            <a:lvl7pPr eaLnBrk="0" fontAlgn="base" hangingPunct="0">
              <a:spcBef>
                <a:spcPct val="0"/>
              </a:spcBef>
              <a:spcAft>
                <a:spcPct val="0"/>
              </a:spcAft>
              <a:tabLst>
                <a:tab pos="457200" algn="l"/>
              </a:tabLst>
              <a:defRPr>
                <a:solidFill>
                  <a:schemeClr val="tx1"/>
                </a:solidFill>
                <a:latin typeface="Arial" panose="020B0604020202020204" pitchFamily="34" charset="0"/>
              </a:defRPr>
            </a:lvl7pPr>
            <a:lvl8pPr eaLnBrk="0" fontAlgn="base" hangingPunct="0">
              <a:spcBef>
                <a:spcPct val="0"/>
              </a:spcBef>
              <a:spcAft>
                <a:spcPct val="0"/>
              </a:spcAft>
              <a:tabLst>
                <a:tab pos="457200" algn="l"/>
              </a:tabLst>
              <a:defRPr>
                <a:solidFill>
                  <a:schemeClr val="tx1"/>
                </a:solidFill>
                <a:latin typeface="Arial" panose="020B0604020202020204" pitchFamily="34" charset="0"/>
              </a:defRPr>
            </a:lvl8pPr>
            <a:lvl9pPr eaLnBrk="0" fontAlgn="base" hangingPunct="0">
              <a:spcBef>
                <a:spcPct val="0"/>
              </a:spcBef>
              <a:spcAft>
                <a:spcPct val="0"/>
              </a:spcAft>
              <a:tabLst>
                <a:tab pos="4572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457200" algn="l"/>
              </a:tabLst>
              <a:defRPr/>
            </a:pPr>
            <a:r>
              <a:rPr kumimoji="0" lang="en-US" altLang="en-US" sz="2800" b="1" i="0" u="none" strike="noStrike" kern="1200" cap="none" spc="0" normalizeH="0" baseline="0" noProof="0" dirty="0">
                <a:ln>
                  <a:noFill/>
                </a:ln>
                <a:solidFill>
                  <a:schemeClr val="accent1">
                    <a:lumMod val="75000"/>
                  </a:schemeClr>
                </a:solidFill>
                <a:effectLst/>
                <a:uLnTx/>
                <a:uFillTx/>
                <a:latin typeface="Calibri" panose="020F0502020204030204" pitchFamily="34" charset="0"/>
                <a:ea typeface="Times New Roman" panose="02020603050405020304" pitchFamily="18" charset="0"/>
                <a:cs typeface="Calibri" panose="020F0502020204030204" pitchFamily="34" charset="0"/>
              </a:rPr>
              <a:t>PAPER</a:t>
            </a:r>
            <a:endParaRPr kumimoji="0" lang="en-US" altLang="en-US" sz="2800" b="0" i="0" u="none" strike="noStrike" kern="1200" cap="none" spc="0" normalizeH="0" baseline="0" noProof="0" dirty="0">
              <a:ln>
                <a:noFill/>
              </a:ln>
              <a:solidFill>
                <a:schemeClr val="accent1">
                  <a:lumMod val="75000"/>
                </a:schemeClr>
              </a:solidFill>
              <a:effectLst/>
              <a:uLnTx/>
              <a:uFillTx/>
            </a:endParaRPr>
          </a:p>
          <a:p>
            <a:pPr marL="168275" marR="0" lvl="0" indent="-168275" algn="l" defTabSz="914400" rtl="0" eaLnBrk="0" fontAlgn="base" latinLnBrk="0" hangingPunct="0">
              <a:lnSpc>
                <a:spcPct val="100000"/>
              </a:lnSpc>
              <a:spcBef>
                <a:spcPct val="0"/>
              </a:spcBef>
              <a:spcAft>
                <a:spcPct val="0"/>
              </a:spcAft>
              <a:buClrTx/>
              <a:buSzTx/>
              <a:buFontTx/>
              <a:buChar char="•"/>
              <a:tabLst>
                <a:tab pos="457200" algn="l"/>
              </a:tabLst>
              <a:defRPr/>
            </a:pP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Times New Roman" panose="02020603050405020304" pitchFamily="18" charset="0"/>
                <a:cs typeface="Calibri" panose="020F0502020204030204" pitchFamily="34" charset="0"/>
              </a:rPr>
              <a:t>Newspaper and inserts</a:t>
            </a:r>
            <a:endPar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168275" marR="0" lvl="0" indent="-168275" algn="l" defTabSz="914400" rtl="0" eaLnBrk="0" fontAlgn="base" latinLnBrk="0" hangingPunct="0">
              <a:lnSpc>
                <a:spcPct val="100000"/>
              </a:lnSpc>
              <a:spcBef>
                <a:spcPct val="0"/>
              </a:spcBef>
              <a:spcAft>
                <a:spcPct val="0"/>
              </a:spcAft>
              <a:buClrTx/>
              <a:buSzTx/>
              <a:buFontTx/>
              <a:buChar char="•"/>
              <a:tabLst>
                <a:tab pos="457200" algn="l"/>
              </a:tabLst>
              <a:defRPr/>
            </a:pP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Times New Roman" panose="02020603050405020304" pitchFamily="18" charset="0"/>
                <a:cs typeface="Calibri" panose="020F0502020204030204" pitchFamily="34" charset="0"/>
              </a:rPr>
              <a:t>Magazines and catalogs</a:t>
            </a:r>
            <a:endPar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168275" marR="0" lvl="0" indent="-168275" algn="l" defTabSz="914400" rtl="0" eaLnBrk="0" fontAlgn="base" latinLnBrk="0" hangingPunct="0">
              <a:lnSpc>
                <a:spcPct val="100000"/>
              </a:lnSpc>
              <a:spcBef>
                <a:spcPct val="0"/>
              </a:spcBef>
              <a:spcAft>
                <a:spcPct val="0"/>
              </a:spcAft>
              <a:buClrTx/>
              <a:buSzTx/>
              <a:buFontTx/>
              <a:buChar char="•"/>
              <a:tabLst>
                <a:tab pos="457200" algn="l"/>
              </a:tabLst>
              <a:defRPr/>
            </a:pP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Times New Roman" panose="02020603050405020304" pitchFamily="18" charset="0"/>
                <a:cs typeface="Calibri" panose="020F0502020204030204" pitchFamily="34" charset="0"/>
              </a:rPr>
              <a:t>Mail and office papers</a:t>
            </a:r>
            <a:r>
              <a:rPr kumimoji="0" lang="en-US" altLang="en-US" sz="2200" b="1"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Times New Roman" panose="02020603050405020304" pitchFamily="18" charset="0"/>
                <a:cs typeface="Calibri" panose="020F0502020204030204" pitchFamily="34" charset="0"/>
              </a:rPr>
              <a:t> </a:t>
            </a: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defRPr/>
            </a:pPr>
            <a:endParaRPr kumimoji="0" lang="en-US" altLang="en-US" sz="1600" b="0" i="0" u="none" strike="noStrike" kern="1200" cap="none" spc="0" normalizeH="0" baseline="0" noProof="0" dirty="0">
              <a:ln>
                <a:noFill/>
              </a:ln>
              <a:solidFill>
                <a:srgbClr val="DFE3E5">
                  <a:lumMod val="25000"/>
                </a:srgbClr>
              </a:solidFill>
              <a:effectLst/>
              <a:uLnTx/>
              <a:uFillTx/>
              <a:latin typeface="Arial" panose="020B0604020202020204"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defRPr/>
            </a:pPr>
            <a:r>
              <a:rPr kumimoji="0" lang="en-US" altLang="en-US" sz="2800" b="1" i="0" u="none" strike="noStrike" kern="1200" cap="none" spc="0" normalizeH="0" baseline="0" noProof="0" dirty="0">
                <a:ln>
                  <a:noFill/>
                </a:ln>
                <a:solidFill>
                  <a:schemeClr val="accent1">
                    <a:lumMod val="75000"/>
                  </a:schemeClr>
                </a:solidFill>
                <a:effectLst/>
                <a:uLnTx/>
                <a:uFillTx/>
                <a:latin typeface="Calibri" panose="020F0502020204030204" pitchFamily="34" charset="0"/>
                <a:ea typeface="Times New Roman" panose="02020603050405020304" pitchFamily="18" charset="0"/>
                <a:cs typeface="Calibri" panose="020F0502020204030204" pitchFamily="34" charset="0"/>
              </a:rPr>
              <a:t>CARDBOARD</a:t>
            </a:r>
            <a:endParaRPr kumimoji="0" lang="en-US" altLang="en-US" sz="2800" b="0" i="0" u="none" strike="noStrike" kern="1200" cap="none" spc="0" normalizeH="0" baseline="0" noProof="0" dirty="0">
              <a:ln>
                <a:noFill/>
              </a:ln>
              <a:solidFill>
                <a:schemeClr val="accent1">
                  <a:lumMod val="75000"/>
                </a:schemeClr>
              </a:solidFill>
              <a:effectLst/>
              <a:uLnTx/>
              <a:uFillTx/>
            </a:endParaRPr>
          </a:p>
          <a:p>
            <a:pPr marL="168275" marR="0" lvl="0" indent="-168275" algn="l" defTabSz="914400" rtl="0" eaLnBrk="0" fontAlgn="base" latinLnBrk="0" hangingPunct="0">
              <a:lnSpc>
                <a:spcPct val="100000"/>
              </a:lnSpc>
              <a:spcBef>
                <a:spcPct val="0"/>
              </a:spcBef>
              <a:spcAft>
                <a:spcPct val="0"/>
              </a:spcAft>
              <a:buClrTx/>
              <a:buSzTx/>
              <a:buFontTx/>
              <a:buChar char="•"/>
              <a:tabLst>
                <a:tab pos="457200" algn="l"/>
              </a:tabLst>
              <a:defRPr/>
            </a:pP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Corrugated cardboard</a:t>
            </a:r>
          </a:p>
          <a:p>
            <a:pPr marL="168275" marR="0" lvl="0" indent="-168275" algn="l" defTabSz="914400" rtl="0" eaLnBrk="0" fontAlgn="base" latinLnBrk="0" hangingPunct="0">
              <a:lnSpc>
                <a:spcPct val="100000"/>
              </a:lnSpc>
              <a:spcBef>
                <a:spcPct val="0"/>
              </a:spcBef>
              <a:spcAft>
                <a:spcPct val="0"/>
              </a:spcAft>
              <a:buClrTx/>
              <a:buSzTx/>
              <a:buFontTx/>
              <a:buChar char="•"/>
              <a:tabLst>
                <a:tab pos="457200" algn="l"/>
              </a:tabLst>
              <a:defRPr/>
            </a:pP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Paperboard </a:t>
            </a: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Times New Roman" panose="02020603050405020304" pitchFamily="18" charset="0"/>
                <a:cs typeface="Calibri" panose="020F0502020204030204" pitchFamily="34" charset="0"/>
              </a:rPr>
              <a:t>(e.g., cracker boxes)</a:t>
            </a:r>
          </a:p>
          <a:p>
            <a:pPr marL="0" marR="0" lvl="0" indent="0" algn="l" defTabSz="914400" rtl="0" eaLnBrk="0" fontAlgn="base" latinLnBrk="0" hangingPunct="0">
              <a:lnSpc>
                <a:spcPct val="100000"/>
              </a:lnSpc>
              <a:spcBef>
                <a:spcPct val="0"/>
              </a:spcBef>
              <a:spcAft>
                <a:spcPct val="0"/>
              </a:spcAft>
              <a:buClrTx/>
              <a:buSzTx/>
              <a:buFontTx/>
              <a:buNone/>
              <a:tabLst>
                <a:tab pos="457200" algn="l"/>
              </a:tabLst>
              <a:defRPr/>
            </a:pPr>
            <a:endParaRPr kumimoji="0" lang="en-US" altLang="en-US" sz="2200" b="0" i="0" u="none" strike="noStrike" kern="1200" cap="none" spc="0" normalizeH="0" baseline="0" noProof="0" dirty="0">
              <a:ln>
                <a:noFill/>
              </a:ln>
              <a:solidFill>
                <a:srgbClr val="DFE3E5">
                  <a:lumMod val="25000"/>
                </a:srgbClr>
              </a:solidFill>
              <a:effectLst/>
              <a:uLnTx/>
              <a:uFillTx/>
              <a:latin typeface="Arial" panose="020B0604020202020204"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defRPr/>
            </a:pPr>
            <a:r>
              <a:rPr kumimoji="0" lang="en-US" altLang="en-US" sz="2800" b="1" i="0" u="none" strike="noStrike" kern="1200" cap="none" spc="0" normalizeH="0" baseline="0" noProof="0" dirty="0">
                <a:ln>
                  <a:noFill/>
                </a:ln>
                <a:solidFill>
                  <a:schemeClr val="accent1">
                    <a:lumMod val="75000"/>
                  </a:schemeClr>
                </a:solidFill>
                <a:effectLst/>
                <a:uLnTx/>
                <a:uFillTx/>
                <a:latin typeface="Calibri" panose="020F0502020204030204" pitchFamily="34" charset="0"/>
                <a:ea typeface="Times New Roman" panose="02020603050405020304" pitchFamily="18" charset="0"/>
                <a:cs typeface="Calibri" panose="020F0502020204030204" pitchFamily="34" charset="0"/>
              </a:rPr>
              <a:t>CARTONS</a:t>
            </a:r>
            <a:endParaRPr kumimoji="0" lang="en-US" altLang="en-US" sz="2800" b="0" i="0" u="none" strike="noStrike" kern="1200" cap="none" spc="0" normalizeH="0" baseline="0" noProof="0" dirty="0">
              <a:ln>
                <a:noFill/>
              </a:ln>
              <a:solidFill>
                <a:schemeClr val="accent1">
                  <a:lumMod val="75000"/>
                </a:schemeClr>
              </a:solidFill>
              <a:effectLst/>
              <a:uLnTx/>
              <a:uFillTx/>
            </a:endParaRPr>
          </a:p>
          <a:p>
            <a:pPr marL="168275" marR="0" lvl="0" indent="-168275" algn="l" defTabSz="914400" rtl="0" eaLnBrk="0" fontAlgn="base" latinLnBrk="0" hangingPunct="0">
              <a:lnSpc>
                <a:spcPct val="100000"/>
              </a:lnSpc>
              <a:spcBef>
                <a:spcPct val="0"/>
              </a:spcBef>
              <a:spcAft>
                <a:spcPct val="0"/>
              </a:spcAft>
              <a:buClrTx/>
              <a:buSzTx/>
              <a:buFontTx/>
              <a:buChar char="•"/>
              <a:tabLst>
                <a:tab pos="457200" algn="l"/>
              </a:tabLst>
              <a:defRPr/>
            </a:pP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Milk and juice cartons</a:t>
            </a:r>
          </a:p>
          <a:p>
            <a:pPr marL="168275" marR="0" lvl="0" indent="-168275" algn="l" defTabSz="914400" rtl="0" eaLnBrk="0" fontAlgn="base" latinLnBrk="0" hangingPunct="0">
              <a:lnSpc>
                <a:spcPct val="100000"/>
              </a:lnSpc>
              <a:spcBef>
                <a:spcPct val="0"/>
              </a:spcBef>
              <a:spcAft>
                <a:spcPct val="0"/>
              </a:spcAft>
              <a:buClrTx/>
              <a:buSzTx/>
              <a:buFontTx/>
              <a:buChar char="•"/>
              <a:tabLst>
                <a:tab pos="457200" algn="l"/>
              </a:tabLst>
              <a:defRPr/>
            </a:pP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Soup, broth, and wine cartons</a:t>
            </a:r>
          </a:p>
          <a:p>
            <a:pPr marL="168275" marR="0" lvl="0" indent="-168275" algn="l" defTabSz="914400" rtl="0" eaLnBrk="0" fontAlgn="base" latinLnBrk="0" hangingPunct="0">
              <a:lnSpc>
                <a:spcPct val="100000"/>
              </a:lnSpc>
              <a:spcBef>
                <a:spcPct val="0"/>
              </a:spcBef>
              <a:spcAft>
                <a:spcPct val="0"/>
              </a:spcAft>
              <a:buClrTx/>
              <a:buSzTx/>
              <a:buFontTx/>
              <a:buChar char="•"/>
              <a:tabLst>
                <a:tab pos="457200" algn="l"/>
              </a:tabLst>
              <a:defRPr/>
            </a:pP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Juice </a:t>
            </a: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Times New Roman" panose="02020603050405020304" pitchFamily="18" charset="0"/>
                <a:cs typeface="Calibri" panose="020F0502020204030204" pitchFamily="34" charset="0"/>
              </a:rPr>
              <a:t>boxes</a:t>
            </a:r>
            <a:endParaRPr kumimoji="0" lang="en-US" altLang="en-US" sz="2200" b="0" i="0" u="none" strike="noStrike" kern="1200" cap="none" spc="0" normalizeH="0" baseline="0" noProof="0" dirty="0">
              <a:ln>
                <a:noFill/>
              </a:ln>
              <a:solidFill>
                <a:srgbClr val="DFE3E5">
                  <a:lumMod val="25000"/>
                </a:srgbClr>
              </a:solidFill>
              <a:effectLst/>
              <a:uLnTx/>
              <a:uFillTx/>
              <a:latin typeface="Arial" panose="020B0604020202020204" pitchFamily="34" charset="0"/>
              <a:ea typeface="+mn-ea"/>
              <a:cs typeface="+mn-cs"/>
            </a:endParaRPr>
          </a:p>
        </p:txBody>
      </p:sp>
      <p:pic>
        <p:nvPicPr>
          <p:cNvPr id="2063" name="Picture 5">
            <a:extLst>
              <a:ext uri="{FF2B5EF4-FFF2-40B4-BE49-F238E27FC236}">
                <a16:creationId xmlns:a16="http://schemas.microsoft.com/office/drawing/2014/main" id="{C568C71D-1C84-4EAD-82F0-3D00F674BF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68557" y="4341628"/>
            <a:ext cx="1324453" cy="455720"/>
          </a:xfrm>
          <a:prstGeom prst="rect">
            <a:avLst/>
          </a:prstGeom>
          <a:noFill/>
          <a:extLst>
            <a:ext uri="{909E8E84-426E-40DD-AFC4-6F175D3DCCD1}">
              <a14:hiddenFill xmlns:a14="http://schemas.microsoft.com/office/drawing/2010/main">
                <a:solidFill>
                  <a:srgbClr val="FFFFFF"/>
                </a:solidFill>
              </a14:hiddenFill>
            </a:ext>
          </a:extLst>
        </p:spPr>
      </p:pic>
      <p:sp>
        <p:nvSpPr>
          <p:cNvPr id="27" name="Rectangle 26">
            <a:extLst>
              <a:ext uri="{FF2B5EF4-FFF2-40B4-BE49-F238E27FC236}">
                <a16:creationId xmlns:a16="http://schemas.microsoft.com/office/drawing/2014/main" id="{A82179B2-7FA4-4C1D-9D2D-DEF075CE6DCB}"/>
              </a:ext>
            </a:extLst>
          </p:cNvPr>
          <p:cNvSpPr/>
          <p:nvPr/>
        </p:nvSpPr>
        <p:spPr>
          <a:xfrm>
            <a:off x="1058745" y="1179593"/>
            <a:ext cx="6867071" cy="523220"/>
          </a:xfrm>
          <a:prstGeom prst="rect">
            <a:avLst/>
          </a:prstGeom>
        </p:spPr>
        <p:txBody>
          <a:bodyPr wrap="square">
            <a:spAutoFit/>
          </a:bodyPr>
          <a:lstStyle/>
          <a:p>
            <a:pPr lvl="0">
              <a:spcAft>
                <a:spcPts val="600"/>
              </a:spcAft>
              <a:defRPr/>
            </a:pPr>
            <a:r>
              <a:rPr lang="en-US" sz="2800" b="1" dirty="0">
                <a:solidFill>
                  <a:srgbClr val="DFE3E5">
                    <a:lumMod val="25000"/>
                  </a:srgbClr>
                </a:solidFill>
                <a:latin typeface="Calibri" panose="020F0502020204030204" pitchFamily="34" charset="0"/>
                <a:cs typeface="Calibri" panose="020F0502020204030204" pitchFamily="34" charset="0"/>
              </a:rPr>
              <a:t>PUT THESE ITEMS IN THE RECYCLING:</a:t>
            </a:r>
          </a:p>
        </p:txBody>
      </p:sp>
      <p:pic>
        <p:nvPicPr>
          <p:cNvPr id="26" name="Picture 25">
            <a:extLst>
              <a:ext uri="{FF2B5EF4-FFF2-40B4-BE49-F238E27FC236}">
                <a16:creationId xmlns:a16="http://schemas.microsoft.com/office/drawing/2014/main" id="{7083D819-2E47-4AF1-BBB4-2B46C7BF0AD5}"/>
              </a:ext>
            </a:extLst>
          </p:cNvPr>
          <p:cNvPicPr>
            <a:picLocks noChangeAspect="1"/>
          </p:cNvPicPr>
          <p:nvPr/>
        </p:nvPicPr>
        <p:blipFill>
          <a:blip r:embed="rId4"/>
          <a:stretch>
            <a:fillRect/>
          </a:stretch>
        </p:blipFill>
        <p:spPr>
          <a:xfrm>
            <a:off x="3204431" y="2712469"/>
            <a:ext cx="1786926" cy="1253655"/>
          </a:xfrm>
          <a:prstGeom prst="rect">
            <a:avLst/>
          </a:prstGeom>
        </p:spPr>
      </p:pic>
      <p:pic>
        <p:nvPicPr>
          <p:cNvPr id="29" name="Picture 28">
            <a:extLst>
              <a:ext uri="{FF2B5EF4-FFF2-40B4-BE49-F238E27FC236}">
                <a16:creationId xmlns:a16="http://schemas.microsoft.com/office/drawing/2014/main" id="{BA956933-7463-400C-A7F3-D4B007FBADE6}"/>
              </a:ext>
            </a:extLst>
          </p:cNvPr>
          <p:cNvPicPr>
            <a:picLocks noChangeAspect="1"/>
          </p:cNvPicPr>
          <p:nvPr/>
        </p:nvPicPr>
        <p:blipFill>
          <a:blip r:embed="rId5"/>
          <a:stretch>
            <a:fillRect/>
          </a:stretch>
        </p:blipFill>
        <p:spPr>
          <a:xfrm>
            <a:off x="10825976" y="1057388"/>
            <a:ext cx="847724" cy="894302"/>
          </a:xfrm>
          <a:prstGeom prst="rect">
            <a:avLst/>
          </a:prstGeom>
        </p:spPr>
      </p:pic>
      <p:pic>
        <p:nvPicPr>
          <p:cNvPr id="31" name="Picture 30">
            <a:extLst>
              <a:ext uri="{FF2B5EF4-FFF2-40B4-BE49-F238E27FC236}">
                <a16:creationId xmlns:a16="http://schemas.microsoft.com/office/drawing/2014/main" id="{09D2700E-43B2-4191-B34D-D685E6746FF3}"/>
              </a:ext>
            </a:extLst>
          </p:cNvPr>
          <p:cNvPicPr>
            <a:picLocks noChangeAspect="1"/>
          </p:cNvPicPr>
          <p:nvPr/>
        </p:nvPicPr>
        <p:blipFill>
          <a:blip r:embed="rId6"/>
          <a:stretch>
            <a:fillRect/>
          </a:stretch>
        </p:blipFill>
        <p:spPr>
          <a:xfrm>
            <a:off x="10825976" y="4473001"/>
            <a:ext cx="992815" cy="1505955"/>
          </a:xfrm>
          <a:prstGeom prst="rect">
            <a:avLst/>
          </a:prstGeom>
        </p:spPr>
      </p:pic>
      <p:pic>
        <p:nvPicPr>
          <p:cNvPr id="3" name="Picture 2">
            <a:extLst>
              <a:ext uri="{FF2B5EF4-FFF2-40B4-BE49-F238E27FC236}">
                <a16:creationId xmlns:a16="http://schemas.microsoft.com/office/drawing/2014/main" id="{DC572466-C520-4AA7-9D0F-B4041D359B24}"/>
              </a:ext>
            </a:extLst>
          </p:cNvPr>
          <p:cNvPicPr>
            <a:picLocks noChangeAspect="1"/>
          </p:cNvPicPr>
          <p:nvPr/>
        </p:nvPicPr>
        <p:blipFill>
          <a:blip r:embed="rId7"/>
          <a:stretch>
            <a:fillRect/>
          </a:stretch>
        </p:blipFill>
        <p:spPr>
          <a:xfrm>
            <a:off x="418773" y="1040351"/>
            <a:ext cx="720990" cy="645445"/>
          </a:xfrm>
          <a:prstGeom prst="rect">
            <a:avLst/>
          </a:prstGeom>
        </p:spPr>
      </p:pic>
      <p:pic>
        <p:nvPicPr>
          <p:cNvPr id="13" name="Picture 12" descr="A picture containing bottle, empty&#10;&#10;Description automatically generated">
            <a:extLst>
              <a:ext uri="{FF2B5EF4-FFF2-40B4-BE49-F238E27FC236}">
                <a16:creationId xmlns:a16="http://schemas.microsoft.com/office/drawing/2014/main" id="{82B54578-9D41-4C2D-AAE9-E2195569893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721506" y="2557510"/>
            <a:ext cx="938339" cy="1220396"/>
          </a:xfrm>
          <a:prstGeom prst="rect">
            <a:avLst/>
          </a:prstGeom>
        </p:spPr>
      </p:pic>
      <p:pic>
        <p:nvPicPr>
          <p:cNvPr id="15" name="Picture 14">
            <a:extLst>
              <a:ext uri="{FF2B5EF4-FFF2-40B4-BE49-F238E27FC236}">
                <a16:creationId xmlns:a16="http://schemas.microsoft.com/office/drawing/2014/main" id="{968F0A23-C9A1-4FA3-B742-86BDA5EC082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1575058" y="2181128"/>
            <a:ext cx="487465" cy="1530337"/>
          </a:xfrm>
          <a:prstGeom prst="rect">
            <a:avLst/>
          </a:prstGeom>
        </p:spPr>
      </p:pic>
      <p:pic>
        <p:nvPicPr>
          <p:cNvPr id="17" name="Picture 16">
            <a:extLst>
              <a:ext uri="{FF2B5EF4-FFF2-40B4-BE49-F238E27FC236}">
                <a16:creationId xmlns:a16="http://schemas.microsoft.com/office/drawing/2014/main" id="{06477F20-D772-4D13-9B7D-51AB98505CA8}"/>
              </a:ext>
            </a:extLst>
          </p:cNvPr>
          <p:cNvPicPr>
            <a:picLocks noChangeAspect="1"/>
          </p:cNvPicPr>
          <p:nvPr/>
        </p:nvPicPr>
        <p:blipFill>
          <a:blip r:embed="rId10"/>
          <a:stretch>
            <a:fillRect/>
          </a:stretch>
        </p:blipFill>
        <p:spPr>
          <a:xfrm>
            <a:off x="3898216" y="4473001"/>
            <a:ext cx="1041689" cy="1338031"/>
          </a:xfrm>
          <a:prstGeom prst="rect">
            <a:avLst/>
          </a:prstGeom>
        </p:spPr>
      </p:pic>
    </p:spTree>
    <p:extLst>
      <p:ext uri="{BB962C8B-B14F-4D97-AF65-F5344CB8AC3E}">
        <p14:creationId xmlns:p14="http://schemas.microsoft.com/office/powerpoint/2010/main" val="31705155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D0F3715D-9BEF-4973-A154-1DC975835F99}"/>
              </a:ext>
            </a:extLst>
          </p:cNvPr>
          <p:cNvSpPr>
            <a:spLocks noGrp="1"/>
          </p:cNvSpPr>
          <p:nvPr>
            <p:ph type="title"/>
          </p:nvPr>
        </p:nvSpPr>
        <p:spPr>
          <a:xfrm>
            <a:off x="0" y="12176"/>
            <a:ext cx="12192000" cy="1381176"/>
          </a:xfrm>
          <a:solidFill>
            <a:schemeClr val="tx1"/>
          </a:solidFill>
        </p:spPr>
        <p:txBody>
          <a:bodyPr vert="horz" lIns="91440" tIns="45720" rIns="91440" bIns="45720" rtlCol="0" anchor="ctr">
            <a:normAutofit/>
          </a:bodyPr>
          <a:lstStyle/>
          <a:p>
            <a:r>
              <a:rPr lang="en-US" sz="5400" b="1" dirty="0">
                <a:solidFill>
                  <a:schemeClr val="bg1">
                    <a:lumMod val="75000"/>
                  </a:schemeClr>
                </a:solidFill>
                <a:latin typeface="Calibri" panose="020F0502020204030204" pitchFamily="34" charset="0"/>
                <a:cs typeface="Calibri" panose="020F0502020204030204" pitchFamily="34" charset="0"/>
              </a:rPr>
              <a:t>Recycle Right</a:t>
            </a:r>
          </a:p>
        </p:txBody>
      </p:sp>
      <p:sp>
        <p:nvSpPr>
          <p:cNvPr id="27" name="Rectangle 26">
            <a:extLst>
              <a:ext uri="{FF2B5EF4-FFF2-40B4-BE49-F238E27FC236}">
                <a16:creationId xmlns:a16="http://schemas.microsoft.com/office/drawing/2014/main" id="{A82179B2-7FA4-4C1D-9D2D-DEF075CE6DCB}"/>
              </a:ext>
            </a:extLst>
          </p:cNvPr>
          <p:cNvSpPr/>
          <p:nvPr/>
        </p:nvSpPr>
        <p:spPr>
          <a:xfrm>
            <a:off x="873884" y="1283334"/>
            <a:ext cx="10752937" cy="52322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600"/>
              </a:spcAft>
              <a:buClrTx/>
              <a:buSzTx/>
              <a:buFontTx/>
              <a:buNone/>
              <a:tabLst/>
              <a:defRPr/>
            </a:pPr>
            <a:r>
              <a:rPr kumimoji="0" lang="en-US" sz="2800" b="1" u="none" strike="noStrike" kern="1200" cap="none" spc="0" normalizeH="0" baseline="0" noProof="0" dirty="0">
                <a:ln>
                  <a:noFill/>
                </a:ln>
                <a:solidFill>
                  <a:srgbClr val="DFE3E5">
                    <a:lumMod val="25000"/>
                  </a:srgbClr>
                </a:solidFill>
                <a:effectLst/>
                <a:uLnTx/>
                <a:uFillTx/>
                <a:latin typeface="Calibri" panose="020F0502020204030204" pitchFamily="34" charset="0"/>
                <a:cs typeface="Calibri" panose="020F0502020204030204" pitchFamily="34" charset="0"/>
              </a:rPr>
              <a:t>FOLLOW THESE RULES TO ENSURE RECYCLING GETS RECYCLED RIGHT:</a:t>
            </a:r>
          </a:p>
        </p:txBody>
      </p:sp>
      <p:pic>
        <p:nvPicPr>
          <p:cNvPr id="9" name="Picture 8">
            <a:extLst>
              <a:ext uri="{FF2B5EF4-FFF2-40B4-BE49-F238E27FC236}">
                <a16:creationId xmlns:a16="http://schemas.microsoft.com/office/drawing/2014/main" id="{77C02DC5-B419-4736-BE9D-851459B0E5F7}"/>
              </a:ext>
            </a:extLst>
          </p:cNvPr>
          <p:cNvPicPr>
            <a:picLocks noChangeAspect="1"/>
          </p:cNvPicPr>
          <p:nvPr/>
        </p:nvPicPr>
        <p:blipFill>
          <a:blip r:embed="rId3"/>
          <a:stretch>
            <a:fillRect/>
          </a:stretch>
        </p:blipFill>
        <p:spPr>
          <a:xfrm>
            <a:off x="81239" y="1165344"/>
            <a:ext cx="720990" cy="645445"/>
          </a:xfrm>
          <a:prstGeom prst="rect">
            <a:avLst/>
          </a:prstGeom>
        </p:spPr>
      </p:pic>
      <p:sp>
        <p:nvSpPr>
          <p:cNvPr id="10" name="Title 1">
            <a:extLst>
              <a:ext uri="{FF2B5EF4-FFF2-40B4-BE49-F238E27FC236}">
                <a16:creationId xmlns:a16="http://schemas.microsoft.com/office/drawing/2014/main" id="{7FC55122-F2CC-4DE1-9A5B-9E4117F4D205}"/>
              </a:ext>
            </a:extLst>
          </p:cNvPr>
          <p:cNvSpPr txBox="1">
            <a:spLocks/>
          </p:cNvSpPr>
          <p:nvPr/>
        </p:nvSpPr>
        <p:spPr>
          <a:xfrm>
            <a:off x="441734" y="4908580"/>
            <a:ext cx="3961168" cy="1418679"/>
          </a:xfrm>
          <a:prstGeom prst="rect">
            <a:avLst/>
          </a:prstGeom>
          <a:solidFill>
            <a:schemeClr val="tx1"/>
          </a:solid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1pPr>
            <a:lvl2pPr marR="0" lvl="1"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2pPr>
            <a:lvl3pPr marR="0" lvl="2"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3pPr>
            <a:lvl4pPr marR="0" lvl="3"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4pPr>
            <a:lvl5pPr marR="0" lvl="4"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5pPr>
            <a:lvl6pPr marR="0" lvl="5"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6pPr>
            <a:lvl7pPr marR="0" lvl="6"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7pPr>
            <a:lvl8pPr marR="0" lvl="7"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8pPr>
            <a:lvl9pPr marR="0" lvl="8"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9pPr>
          </a:lstStyle>
          <a:p>
            <a:pPr algn="ctr">
              <a:spcAft>
                <a:spcPts val="600"/>
              </a:spcAft>
            </a:pPr>
            <a:r>
              <a:rPr lang="en-US" sz="2800" dirty="0">
                <a:solidFill>
                  <a:schemeClr val="accent2"/>
                </a:solidFill>
                <a:latin typeface="Calibri" panose="020F0502020204030204" pitchFamily="34" charset="0"/>
                <a:cs typeface="Calibri" panose="020F0502020204030204" pitchFamily="34" charset="0"/>
              </a:rPr>
              <a:t>Empty &amp; Dry </a:t>
            </a:r>
          </a:p>
          <a:p>
            <a:pPr algn="ctr">
              <a:spcAft>
                <a:spcPts val="600"/>
              </a:spcAft>
            </a:pPr>
            <a:r>
              <a:rPr lang="en-US" sz="2800" dirty="0">
                <a:solidFill>
                  <a:schemeClr val="accent2"/>
                </a:solidFill>
                <a:latin typeface="Calibri" panose="020F0502020204030204" pitchFamily="34" charset="0"/>
                <a:cs typeface="Calibri" panose="020F0502020204030204" pitchFamily="34" charset="0"/>
              </a:rPr>
              <a:t>(No Food, No Liquids)</a:t>
            </a:r>
            <a:endParaRPr lang="en-US" sz="2400" dirty="0">
              <a:solidFill>
                <a:schemeClr val="accent2"/>
              </a:solidFill>
              <a:latin typeface="Calibri" panose="020F0502020204030204" pitchFamily="34" charset="0"/>
              <a:cs typeface="Calibri" panose="020F0502020204030204" pitchFamily="34" charset="0"/>
            </a:endParaRPr>
          </a:p>
        </p:txBody>
      </p:sp>
      <p:sp>
        <p:nvSpPr>
          <p:cNvPr id="11" name="Title 1">
            <a:extLst>
              <a:ext uri="{FF2B5EF4-FFF2-40B4-BE49-F238E27FC236}">
                <a16:creationId xmlns:a16="http://schemas.microsoft.com/office/drawing/2014/main" id="{22CEC816-12EA-4ECF-B340-4B3A1190CE7A}"/>
              </a:ext>
            </a:extLst>
          </p:cNvPr>
          <p:cNvSpPr txBox="1">
            <a:spLocks/>
          </p:cNvSpPr>
          <p:nvPr/>
        </p:nvSpPr>
        <p:spPr>
          <a:xfrm>
            <a:off x="4998568" y="4848099"/>
            <a:ext cx="3229256" cy="914399"/>
          </a:xfrm>
          <a:prstGeom prst="rect">
            <a:avLst/>
          </a:prstGeom>
          <a:solidFill>
            <a:schemeClr val="tx1"/>
          </a:solid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1pPr>
            <a:lvl2pPr marR="0" lvl="1"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2pPr>
            <a:lvl3pPr marR="0" lvl="2"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3pPr>
            <a:lvl4pPr marR="0" lvl="3"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4pPr>
            <a:lvl5pPr marR="0" lvl="4"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5pPr>
            <a:lvl6pPr marR="0" lvl="5"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6pPr>
            <a:lvl7pPr marR="0" lvl="6"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7pPr>
            <a:lvl8pPr marR="0" lvl="7"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8pPr>
            <a:lvl9pPr marR="0" lvl="8"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9pPr>
          </a:lstStyle>
          <a:p>
            <a:pPr algn="ctr">
              <a:spcAft>
                <a:spcPts val="600"/>
              </a:spcAft>
            </a:pPr>
            <a:r>
              <a:rPr lang="en-US" sz="2800" dirty="0">
                <a:solidFill>
                  <a:schemeClr val="accent2"/>
                </a:solidFill>
                <a:latin typeface="Calibri" panose="020F0502020204030204" pitchFamily="34" charset="0"/>
                <a:cs typeface="Calibri" panose="020F0502020204030204" pitchFamily="34" charset="0"/>
              </a:rPr>
              <a:t>Caps &amp; Lids On</a:t>
            </a:r>
          </a:p>
        </p:txBody>
      </p:sp>
      <p:sp>
        <p:nvSpPr>
          <p:cNvPr id="12" name="Title 1">
            <a:extLst>
              <a:ext uri="{FF2B5EF4-FFF2-40B4-BE49-F238E27FC236}">
                <a16:creationId xmlns:a16="http://schemas.microsoft.com/office/drawing/2014/main" id="{00E1B098-79E5-4F62-94B7-230E82B22310}"/>
              </a:ext>
            </a:extLst>
          </p:cNvPr>
          <p:cNvSpPr txBox="1">
            <a:spLocks/>
          </p:cNvSpPr>
          <p:nvPr/>
        </p:nvSpPr>
        <p:spPr>
          <a:xfrm>
            <a:off x="9287512" y="4771521"/>
            <a:ext cx="2339310" cy="1055203"/>
          </a:xfrm>
          <a:prstGeom prst="rect">
            <a:avLst/>
          </a:prstGeom>
          <a:solidFill>
            <a:schemeClr val="tx1"/>
          </a:solid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1pPr>
            <a:lvl2pPr marR="0" lvl="1"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2pPr>
            <a:lvl3pPr marR="0" lvl="2"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3pPr>
            <a:lvl4pPr marR="0" lvl="3"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4pPr>
            <a:lvl5pPr marR="0" lvl="4"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5pPr>
            <a:lvl6pPr marR="0" lvl="5"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6pPr>
            <a:lvl7pPr marR="0" lvl="6"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7pPr>
            <a:lvl8pPr marR="0" lvl="7"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8pPr>
            <a:lvl9pPr marR="0" lvl="8"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9pPr>
          </a:lstStyle>
          <a:p>
            <a:pPr algn="ctr">
              <a:spcAft>
                <a:spcPts val="600"/>
              </a:spcAft>
            </a:pPr>
            <a:r>
              <a:rPr lang="en-US" sz="2800" dirty="0">
                <a:solidFill>
                  <a:schemeClr val="accent2"/>
                </a:solidFill>
                <a:latin typeface="Calibri" panose="020F0502020204030204" pitchFamily="34" charset="0"/>
                <a:cs typeface="Calibri" panose="020F0502020204030204" pitchFamily="34" charset="0"/>
              </a:rPr>
              <a:t>Flatten Boxes</a:t>
            </a:r>
          </a:p>
        </p:txBody>
      </p:sp>
      <p:pic>
        <p:nvPicPr>
          <p:cNvPr id="13" name="Content Placeholder 6">
            <a:extLst>
              <a:ext uri="{FF2B5EF4-FFF2-40B4-BE49-F238E27FC236}">
                <a16:creationId xmlns:a16="http://schemas.microsoft.com/office/drawing/2014/main" id="{9936E19A-062F-444E-9FB7-65C9A91B3B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02005" y="2953126"/>
            <a:ext cx="3310324" cy="1888036"/>
          </a:xfrm>
          <a:prstGeom prst="rect">
            <a:avLst/>
          </a:prstGeom>
        </p:spPr>
      </p:pic>
      <p:pic>
        <p:nvPicPr>
          <p:cNvPr id="14" name="Picture 13">
            <a:extLst>
              <a:ext uri="{FF2B5EF4-FFF2-40B4-BE49-F238E27FC236}">
                <a16:creationId xmlns:a16="http://schemas.microsoft.com/office/drawing/2014/main" id="{D3F022C0-9FBE-4747-9C6A-49023CA2038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34772" y="2660140"/>
            <a:ext cx="2171700" cy="2214563"/>
          </a:xfrm>
          <a:prstGeom prst="rect">
            <a:avLst/>
          </a:prstGeom>
        </p:spPr>
      </p:pic>
      <p:pic>
        <p:nvPicPr>
          <p:cNvPr id="15" name="Picture 14" descr="A picture containing bottle, empty&#10;&#10;Description automatically generated">
            <a:extLst>
              <a:ext uri="{FF2B5EF4-FFF2-40B4-BE49-F238E27FC236}">
                <a16:creationId xmlns:a16="http://schemas.microsoft.com/office/drawing/2014/main" id="{E8463933-730E-4553-9FB2-FA4081081D0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56331" y="2924184"/>
            <a:ext cx="1635611" cy="2127263"/>
          </a:xfrm>
          <a:prstGeom prst="rect">
            <a:avLst/>
          </a:prstGeom>
        </p:spPr>
      </p:pic>
      <p:pic>
        <p:nvPicPr>
          <p:cNvPr id="19" name="Picture 18">
            <a:extLst>
              <a:ext uri="{FF2B5EF4-FFF2-40B4-BE49-F238E27FC236}">
                <a16:creationId xmlns:a16="http://schemas.microsoft.com/office/drawing/2014/main" id="{1CF17A13-C5D8-45DC-BC14-1E5C63F3D9AC}"/>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9568" b="95756" l="9877" r="89815">
                        <a14:foregroundMark x1="14506" y1="15818" x2="34105" y2="22299"/>
                        <a14:foregroundMark x1="34105" y1="22299" x2="54167" y2="45910"/>
                        <a14:foregroundMark x1="54167" y1="45910" x2="46914" y2="52315"/>
                        <a14:foregroundMark x1="46914" y1="52315" x2="45062" y2="53009"/>
                        <a14:foregroundMark x1="32562" y1="32253" x2="50617" y2="57639"/>
                        <a14:foregroundMark x1="50617" y1="57639" x2="50617" y2="57639"/>
                        <a14:foregroundMark x1="28241" y1="11497" x2="72685" y2="13966"/>
                        <a14:foregroundMark x1="52006" y1="38503" x2="85340" y2="33719"/>
                        <a14:foregroundMark x1="85340" y1="33719" x2="86883" y2="33256"/>
                        <a14:foregroundMark x1="58951" y1="41821" x2="78241" y2="40664"/>
                        <a14:foregroundMark x1="78241" y1="40664" x2="85494" y2="36343"/>
                        <a14:foregroundMark x1="33179" y1="36574" x2="36574" y2="52546"/>
                        <a14:foregroundMark x1="33796" y1="88426" x2="47377" y2="91512"/>
                        <a14:foregroundMark x1="47377" y1="91512" x2="62037" y2="91590"/>
                        <a14:foregroundMark x1="62037" y1="91590" x2="65123" y2="90895"/>
                        <a14:foregroundMark x1="45679" y1="95833" x2="56327" y2="93673"/>
                        <a14:foregroundMark x1="29630" y1="65046" x2="38735" y2="74691"/>
                        <a14:foregroundMark x1="38735" y1="74691" x2="38117" y2="80015"/>
                        <a14:foregroundMark x1="42438" y1="67361" x2="32562" y2="72377"/>
                        <a14:foregroundMark x1="32562" y1="72377" x2="28241" y2="76389"/>
                        <a14:foregroundMark x1="32562" y1="11188" x2="50772" y2="9568"/>
                        <a14:foregroundMark x1="50772" y1="9568" x2="65278" y2="12114"/>
                        <a14:foregroundMark x1="65278" y1="12114" x2="69444" y2="14506"/>
                      </a14:backgroundRemoval>
                    </a14:imgEffect>
                  </a14:imgLayer>
                </a14:imgProps>
              </a:ext>
              <a:ext uri="{28A0092B-C50C-407E-A947-70E740481C1C}">
                <a14:useLocalDpi xmlns:a14="http://schemas.microsoft.com/office/drawing/2010/main" val="0"/>
              </a:ext>
            </a:extLst>
          </a:blip>
          <a:stretch>
            <a:fillRect/>
          </a:stretch>
        </p:blipFill>
        <p:spPr>
          <a:xfrm>
            <a:off x="1549638" y="2933475"/>
            <a:ext cx="833946" cy="1667892"/>
          </a:xfrm>
          <a:prstGeom prst="rect">
            <a:avLst/>
          </a:prstGeom>
        </p:spPr>
      </p:pic>
      <p:pic>
        <p:nvPicPr>
          <p:cNvPr id="17" name="Picture 16">
            <a:extLst>
              <a:ext uri="{FF2B5EF4-FFF2-40B4-BE49-F238E27FC236}">
                <a16:creationId xmlns:a16="http://schemas.microsoft.com/office/drawing/2014/main" id="{415E5020-498F-40B9-9209-539E55ED285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41734" y="3438180"/>
            <a:ext cx="1229344" cy="1474635"/>
          </a:xfrm>
          <a:prstGeom prst="rect">
            <a:avLst/>
          </a:prstGeom>
        </p:spPr>
      </p:pic>
      <p:pic>
        <p:nvPicPr>
          <p:cNvPr id="20" name="Picture 19">
            <a:extLst>
              <a:ext uri="{FF2B5EF4-FFF2-40B4-BE49-F238E27FC236}">
                <a16:creationId xmlns:a16="http://schemas.microsoft.com/office/drawing/2014/main" id="{1E45199D-10C0-45E2-B66D-44155E38611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482140" y="3230628"/>
            <a:ext cx="1735387" cy="1769637"/>
          </a:xfrm>
          <a:prstGeom prst="rect">
            <a:avLst/>
          </a:prstGeom>
        </p:spPr>
      </p:pic>
    </p:spTree>
    <p:extLst>
      <p:ext uri="{BB962C8B-B14F-4D97-AF65-F5344CB8AC3E}">
        <p14:creationId xmlns:p14="http://schemas.microsoft.com/office/powerpoint/2010/main" val="25060616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D0F3715D-9BEF-4973-A154-1DC975835F99}"/>
              </a:ext>
            </a:extLst>
          </p:cNvPr>
          <p:cNvSpPr>
            <a:spLocks noGrp="1"/>
          </p:cNvSpPr>
          <p:nvPr>
            <p:ph type="title"/>
          </p:nvPr>
        </p:nvSpPr>
        <p:spPr>
          <a:xfrm>
            <a:off x="0" y="12176"/>
            <a:ext cx="12192000" cy="1381176"/>
          </a:xfrm>
          <a:solidFill>
            <a:schemeClr val="tx1"/>
          </a:solidFill>
        </p:spPr>
        <p:txBody>
          <a:bodyPr vert="horz" lIns="91440" tIns="45720" rIns="91440" bIns="45720" rtlCol="0" anchor="ctr">
            <a:normAutofit/>
          </a:bodyPr>
          <a:lstStyle/>
          <a:p>
            <a:r>
              <a:rPr lang="en-US" sz="5400" b="1" dirty="0">
                <a:solidFill>
                  <a:schemeClr val="bg1">
                    <a:lumMod val="75000"/>
                  </a:schemeClr>
                </a:solidFill>
                <a:latin typeface="Calibri" panose="020F0502020204030204" pitchFamily="34" charset="0"/>
                <a:cs typeface="Calibri" panose="020F0502020204030204" pitchFamily="34" charset="0"/>
              </a:rPr>
              <a:t>Recycle Right</a:t>
            </a:r>
          </a:p>
        </p:txBody>
      </p:sp>
      <p:sp>
        <p:nvSpPr>
          <p:cNvPr id="27" name="Rectangle 26">
            <a:extLst>
              <a:ext uri="{FF2B5EF4-FFF2-40B4-BE49-F238E27FC236}">
                <a16:creationId xmlns:a16="http://schemas.microsoft.com/office/drawing/2014/main" id="{A82179B2-7FA4-4C1D-9D2D-DEF075CE6DCB}"/>
              </a:ext>
            </a:extLst>
          </p:cNvPr>
          <p:cNvSpPr/>
          <p:nvPr/>
        </p:nvSpPr>
        <p:spPr>
          <a:xfrm>
            <a:off x="332509" y="1158451"/>
            <a:ext cx="10752937" cy="52322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600"/>
              </a:spcAft>
              <a:buClrTx/>
              <a:buSzTx/>
              <a:buFontTx/>
              <a:buNone/>
              <a:tabLst/>
              <a:defRPr/>
            </a:pPr>
            <a:r>
              <a:rPr kumimoji="0" lang="en-US" sz="2800" b="1" i="0" u="none" strike="noStrike" kern="1200" cap="none" spc="0" normalizeH="0" baseline="0" noProof="0" dirty="0">
                <a:ln>
                  <a:noFill/>
                </a:ln>
                <a:solidFill>
                  <a:srgbClr val="DFE3E5">
                    <a:lumMod val="10000"/>
                  </a:srgbClr>
                </a:solidFill>
                <a:effectLst/>
                <a:uLnTx/>
                <a:uFillTx/>
                <a:latin typeface="Calibri" panose="020F0502020204030204" pitchFamily="34" charset="0"/>
                <a:ea typeface="+mn-ea"/>
                <a:cs typeface="Calibri" panose="020F0502020204030204" pitchFamily="34" charset="0"/>
              </a:rPr>
              <a:t>THE NO’S: KEEP THESE </a:t>
            </a:r>
            <a:r>
              <a:rPr kumimoji="0" lang="en-US" sz="28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OUT</a:t>
            </a:r>
            <a:r>
              <a:rPr kumimoji="0" lang="en-US" sz="2800" b="1" i="0" u="none" strike="noStrike" kern="1200" cap="none" spc="0" normalizeH="0" baseline="0" noProof="0" dirty="0">
                <a:ln>
                  <a:noFill/>
                </a:ln>
                <a:solidFill>
                  <a:srgbClr val="1C6294">
                    <a:lumMod val="75000"/>
                  </a:srgbClr>
                </a:solidFill>
                <a:effectLst/>
                <a:uLnTx/>
                <a:uFillTx/>
                <a:latin typeface="Calibri" panose="020F0502020204030204" pitchFamily="34" charset="0"/>
                <a:ea typeface="+mn-ea"/>
                <a:cs typeface="Calibri" panose="020F0502020204030204" pitchFamily="34" charset="0"/>
              </a:rPr>
              <a:t> </a:t>
            </a:r>
            <a:r>
              <a:rPr kumimoji="0" lang="en-US" sz="2800" b="1" i="0" u="none" strike="noStrike" kern="1200" cap="none" spc="0" normalizeH="0" baseline="0" noProof="0" dirty="0">
                <a:ln>
                  <a:noFill/>
                </a:ln>
                <a:solidFill>
                  <a:srgbClr val="DFE3E5">
                    <a:lumMod val="10000"/>
                  </a:srgbClr>
                </a:solidFill>
                <a:effectLst/>
                <a:uLnTx/>
                <a:uFillTx/>
                <a:latin typeface="Calibri" panose="020F0502020204030204" pitchFamily="34" charset="0"/>
                <a:ea typeface="+mn-ea"/>
                <a:cs typeface="Calibri" panose="020F0502020204030204" pitchFamily="34" charset="0"/>
              </a:rPr>
              <a:t>OF THE RECYCLING: </a:t>
            </a:r>
          </a:p>
        </p:txBody>
      </p:sp>
      <p:sp>
        <p:nvSpPr>
          <p:cNvPr id="18" name="Rectangle 17">
            <a:extLst>
              <a:ext uri="{FF2B5EF4-FFF2-40B4-BE49-F238E27FC236}">
                <a16:creationId xmlns:a16="http://schemas.microsoft.com/office/drawing/2014/main" id="{42B202CF-C9CC-462B-9265-7B9995CB457C}"/>
              </a:ext>
            </a:extLst>
          </p:cNvPr>
          <p:cNvSpPr/>
          <p:nvPr/>
        </p:nvSpPr>
        <p:spPr>
          <a:xfrm>
            <a:off x="761566" y="1923309"/>
            <a:ext cx="5985441" cy="2554545"/>
          </a:xfrm>
          <a:prstGeom prst="rect">
            <a:avLst/>
          </a:prstGeom>
          <a:solidFill>
            <a:schemeClr val="tx1"/>
          </a:solidFill>
        </p:spPr>
        <p:txBody>
          <a:bodyPr wrap="square">
            <a:spAutoFit/>
          </a:bodyPr>
          <a:lstStyle/>
          <a:p>
            <a:pPr marL="457200" marR="0" lvl="0" indent="-457200" algn="l" defTabSz="457200" rtl="0" eaLnBrk="1" fontAlgn="auto" latinLnBrk="0" hangingPunct="1">
              <a:lnSpc>
                <a:spcPct val="100000"/>
              </a:lnSpc>
              <a:spcBef>
                <a:spcPts val="0"/>
              </a:spcBef>
              <a:spcAft>
                <a:spcPts val="0"/>
              </a:spcAft>
              <a:buClr>
                <a:srgbClr val="C00000"/>
              </a:buClr>
              <a:buSzTx/>
              <a:buFont typeface="Wingdings 2" panose="05020102010507070707" pitchFamily="18" charset="2"/>
              <a:buChar char="Ñ"/>
              <a:tabLst/>
              <a:defRPr/>
            </a:pPr>
            <a:r>
              <a:rPr kumimoji="0" lang="en-US" sz="3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Batteries</a:t>
            </a:r>
          </a:p>
          <a:p>
            <a:pPr marL="457200" marR="0" lvl="0" indent="-457200" algn="l" defTabSz="457200" rtl="0" eaLnBrk="1" fontAlgn="auto" latinLnBrk="0" hangingPunct="1">
              <a:lnSpc>
                <a:spcPct val="100000"/>
              </a:lnSpc>
              <a:spcBef>
                <a:spcPts val="0"/>
              </a:spcBef>
              <a:spcAft>
                <a:spcPts val="0"/>
              </a:spcAft>
              <a:buClr>
                <a:srgbClr val="C00000"/>
              </a:buClr>
              <a:buSzTx/>
              <a:buFont typeface="Wingdings 2" panose="05020102010507070707" pitchFamily="18" charset="2"/>
              <a:buChar char="Ñ"/>
              <a:tabLst/>
              <a:defRPr/>
            </a:pPr>
            <a:r>
              <a:rPr kumimoji="0" lang="en-US" sz="3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Food and liquids</a:t>
            </a:r>
          </a:p>
          <a:p>
            <a:pPr marL="457200" marR="0" lvl="0" indent="-457200" algn="l" defTabSz="457200" rtl="0" eaLnBrk="1" fontAlgn="auto" latinLnBrk="0" hangingPunct="1">
              <a:lnSpc>
                <a:spcPct val="100000"/>
              </a:lnSpc>
              <a:spcBef>
                <a:spcPts val="0"/>
              </a:spcBef>
              <a:spcAft>
                <a:spcPts val="0"/>
              </a:spcAft>
              <a:buClr>
                <a:srgbClr val="C00000"/>
              </a:buClr>
              <a:buSzTx/>
              <a:buFont typeface="Wingdings 2" panose="05020102010507070707" pitchFamily="18" charset="2"/>
              <a:buChar char="Ñ"/>
              <a:tabLst/>
              <a:defRPr/>
            </a:pPr>
            <a:r>
              <a:rPr kumimoji="0" lang="en-US" sz="3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Paper plates, cups &amp; napkins</a:t>
            </a:r>
          </a:p>
          <a:p>
            <a:pPr marL="457200" marR="0" lvl="0" indent="-457200" algn="l" defTabSz="457200" rtl="0" eaLnBrk="1" fontAlgn="auto" latinLnBrk="0" hangingPunct="1">
              <a:lnSpc>
                <a:spcPct val="100000"/>
              </a:lnSpc>
              <a:spcBef>
                <a:spcPts val="0"/>
              </a:spcBef>
              <a:spcAft>
                <a:spcPts val="0"/>
              </a:spcAft>
              <a:buClr>
                <a:srgbClr val="C00000"/>
              </a:buClr>
              <a:buSzTx/>
              <a:buFont typeface="Wingdings 2" panose="05020102010507070707" pitchFamily="18" charset="2"/>
              <a:buChar char="Ñ"/>
              <a:tabLst/>
              <a:defRPr/>
            </a:pPr>
            <a:r>
              <a:rPr kumimoji="0" lang="en-US" sz="3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Plastic bags &amp; plastic wrap/film</a:t>
            </a:r>
          </a:p>
          <a:p>
            <a:pPr marL="457200" marR="0" lvl="0" indent="-457200" algn="l" defTabSz="457200" rtl="0" eaLnBrk="1" fontAlgn="auto" latinLnBrk="0" hangingPunct="1">
              <a:lnSpc>
                <a:spcPct val="100000"/>
              </a:lnSpc>
              <a:spcBef>
                <a:spcPts val="0"/>
              </a:spcBef>
              <a:spcAft>
                <a:spcPts val="0"/>
              </a:spcAft>
              <a:buClr>
                <a:srgbClr val="C00000"/>
              </a:buClr>
              <a:buSzTx/>
              <a:buFont typeface="Wingdings 2" panose="05020102010507070707" pitchFamily="18" charset="2"/>
              <a:buChar char="Ñ"/>
              <a:tabLst/>
              <a:defRPr/>
            </a:pPr>
            <a:r>
              <a:rPr kumimoji="0" lang="en-US" sz="3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Shredded paper </a:t>
            </a:r>
          </a:p>
        </p:txBody>
      </p:sp>
      <p:sp>
        <p:nvSpPr>
          <p:cNvPr id="21" name="TextBox 20">
            <a:extLst>
              <a:ext uri="{FF2B5EF4-FFF2-40B4-BE49-F238E27FC236}">
                <a16:creationId xmlns:a16="http://schemas.microsoft.com/office/drawing/2014/main" id="{3ADDA07B-F5E3-4619-90AE-29949228EACA}"/>
              </a:ext>
            </a:extLst>
          </p:cNvPr>
          <p:cNvSpPr txBox="1"/>
          <p:nvPr/>
        </p:nvSpPr>
        <p:spPr>
          <a:xfrm>
            <a:off x="7100021" y="1927717"/>
            <a:ext cx="5091979" cy="2062103"/>
          </a:xfrm>
          <a:prstGeom prst="rect">
            <a:avLst/>
          </a:prstGeom>
          <a:noFill/>
        </p:spPr>
        <p:txBody>
          <a:bodyPr wrap="square" rtlCol="0">
            <a:spAutoFit/>
          </a:bodyPr>
          <a:lstStyle/>
          <a:p>
            <a:pPr marL="457200" indent="-457200">
              <a:buClr>
                <a:srgbClr val="C00000"/>
              </a:buClr>
              <a:buFont typeface="Wingdings 2" panose="05020102010507070707" pitchFamily="18" charset="2"/>
              <a:buChar char="Ñ"/>
              <a:defRPr/>
            </a:pPr>
            <a:r>
              <a:rPr lang="en-US" sz="3200" dirty="0">
                <a:solidFill>
                  <a:srgbClr val="DFE3E5">
                    <a:lumMod val="25000"/>
                  </a:srgbClr>
                </a:solidFill>
                <a:latin typeface="Calibri" panose="020F0502020204030204" pitchFamily="34" charset="0"/>
                <a:cs typeface="Calibri" panose="020F0502020204030204" pitchFamily="34" charset="0"/>
              </a:rPr>
              <a:t>Styrofoam</a:t>
            </a:r>
          </a:p>
          <a:p>
            <a:pPr marL="457200" indent="-457200">
              <a:buClr>
                <a:srgbClr val="C00000"/>
              </a:buClr>
              <a:buFont typeface="Wingdings 2" panose="05020102010507070707" pitchFamily="18" charset="2"/>
              <a:buChar char="Ñ"/>
              <a:defRPr/>
            </a:pPr>
            <a:r>
              <a:rPr lang="en-US" sz="3200" dirty="0">
                <a:solidFill>
                  <a:srgbClr val="DFE3E5">
                    <a:lumMod val="25000"/>
                  </a:srgbClr>
                </a:solidFill>
                <a:latin typeface="Calibri" panose="020F0502020204030204" pitchFamily="34" charset="0"/>
                <a:cs typeface="Calibri" panose="020F0502020204030204" pitchFamily="34" charset="0"/>
              </a:rPr>
              <a:t>Tanglers (chains, cords, hoses, string lights)</a:t>
            </a:r>
          </a:p>
          <a:p>
            <a:pPr marL="457200" indent="-457200">
              <a:buClr>
                <a:srgbClr val="C00000"/>
              </a:buClr>
              <a:buFont typeface="Wingdings 2" panose="05020102010507070707" pitchFamily="18" charset="2"/>
              <a:buChar char="Ñ"/>
              <a:defRPr/>
            </a:pPr>
            <a:r>
              <a:rPr lang="en-US" sz="3200" dirty="0">
                <a:solidFill>
                  <a:srgbClr val="DFE3E5">
                    <a:lumMod val="25000"/>
                  </a:srgbClr>
                </a:solidFill>
                <a:latin typeface="Calibri" panose="020F0502020204030204" pitchFamily="34" charset="0"/>
                <a:cs typeface="Calibri" panose="020F0502020204030204" pitchFamily="34" charset="0"/>
              </a:rPr>
              <a:t>Trash</a:t>
            </a:r>
          </a:p>
        </p:txBody>
      </p:sp>
      <p:pic>
        <p:nvPicPr>
          <p:cNvPr id="16" name="Picture 15">
            <a:extLst>
              <a:ext uri="{FF2B5EF4-FFF2-40B4-BE49-F238E27FC236}">
                <a16:creationId xmlns:a16="http://schemas.microsoft.com/office/drawing/2014/main" id="{0D4FA45E-FBDF-42C4-AD70-92AFB489B292}"/>
              </a:ext>
            </a:extLst>
          </p:cNvPr>
          <p:cNvPicPr>
            <a:picLocks noChangeAspect="1"/>
          </p:cNvPicPr>
          <p:nvPr/>
        </p:nvPicPr>
        <p:blipFill rotWithShape="1">
          <a:blip r:embed="rId3"/>
          <a:srcRect l="18260" r="11214"/>
          <a:stretch/>
        </p:blipFill>
        <p:spPr>
          <a:xfrm>
            <a:off x="2497305" y="4591841"/>
            <a:ext cx="7197389" cy="1965650"/>
          </a:xfrm>
          <a:prstGeom prst="rect">
            <a:avLst/>
          </a:prstGeom>
        </p:spPr>
      </p:pic>
    </p:spTree>
    <p:extLst>
      <p:ext uri="{BB962C8B-B14F-4D97-AF65-F5344CB8AC3E}">
        <p14:creationId xmlns:p14="http://schemas.microsoft.com/office/powerpoint/2010/main" val="12837344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709612" y="1126565"/>
            <a:ext cx="10772775" cy="1658198"/>
          </a:xfrm>
        </p:spPr>
        <p:txBody>
          <a:bodyPr vert="horz" lIns="91440" tIns="45720" rIns="91440" bIns="45720" rtlCol="0" anchor="ctr">
            <a:normAutofit/>
          </a:bodyPr>
          <a:lstStyle/>
          <a:p>
            <a:pPr algn="ctr"/>
            <a:r>
              <a:rPr lang="en-US" b="1" dirty="0">
                <a:solidFill>
                  <a:srgbClr val="000000"/>
                </a:solidFill>
              </a:rPr>
              <a:t>Recycling Questions?</a:t>
            </a:r>
          </a:p>
        </p:txBody>
      </p:sp>
      <p:sp>
        <p:nvSpPr>
          <p:cNvPr id="5" name="Rectangle 4">
            <a:extLst>
              <a:ext uri="{FF2B5EF4-FFF2-40B4-BE49-F238E27FC236}">
                <a16:creationId xmlns:a16="http://schemas.microsoft.com/office/drawing/2014/main" id="{351B3085-88B4-4314-8E29-5B63699C8B41}"/>
              </a:ext>
            </a:extLst>
          </p:cNvPr>
          <p:cNvSpPr/>
          <p:nvPr/>
        </p:nvSpPr>
        <p:spPr>
          <a:xfrm>
            <a:off x="237995" y="4073237"/>
            <a:ext cx="11732332" cy="2306781"/>
          </a:xfrm>
          <a:prstGeom prst="rect">
            <a:avLst/>
          </a:prstGeom>
        </p:spPr>
        <p:txBody>
          <a:bodyPr vert="horz" lIns="91440" tIns="45720" rIns="91440" bIns="45720" rtlCol="0">
            <a:noAutofit/>
          </a:bodyPr>
          <a:lstStyle/>
          <a:p>
            <a:pPr lvl="0" defTabSz="914400">
              <a:lnSpc>
                <a:spcPct val="85000"/>
              </a:lnSpc>
              <a:spcAft>
                <a:spcPts val="600"/>
              </a:spcAft>
            </a:pPr>
            <a:r>
              <a:rPr lang="en-US" sz="3200" dirty="0">
                <a:solidFill>
                  <a:srgbClr val="000000"/>
                </a:solidFill>
                <a:highlight>
                  <a:srgbClr val="FFFF00"/>
                </a:highlight>
              </a:rPr>
              <a:t>Insert multifamily building or property manager contact information.</a:t>
            </a:r>
          </a:p>
          <a:p>
            <a:pPr lvl="0" defTabSz="914400">
              <a:lnSpc>
                <a:spcPct val="85000"/>
              </a:lnSpc>
              <a:spcAft>
                <a:spcPts val="600"/>
              </a:spcAft>
            </a:pPr>
            <a:endParaRPr lang="en-US" sz="3200" dirty="0">
              <a:solidFill>
                <a:srgbClr val="000000"/>
              </a:solidFill>
              <a:highlight>
                <a:srgbClr val="FFFF00"/>
              </a:highlight>
            </a:endParaRPr>
          </a:p>
          <a:p>
            <a:pPr lvl="0" defTabSz="914400">
              <a:lnSpc>
                <a:spcPct val="85000"/>
              </a:lnSpc>
              <a:spcAft>
                <a:spcPts val="600"/>
              </a:spcAft>
            </a:pPr>
            <a:r>
              <a:rPr lang="en-US" sz="3200" dirty="0">
                <a:solidFill>
                  <a:srgbClr val="000000"/>
                </a:solidFill>
                <a:highlight>
                  <a:srgbClr val="FFFF00"/>
                </a:highlight>
              </a:rPr>
              <a:t>Insert where to go (portal, intranet site) or in multifamily building where to find more information.] </a:t>
            </a:r>
            <a:endParaRPr lang="en-US" sz="2800" i="1" dirty="0">
              <a:solidFill>
                <a:srgbClr val="000000"/>
              </a:solidFill>
              <a:effectLst/>
              <a:highlight>
                <a:srgbClr val="FFFF00"/>
              </a:highlight>
            </a:endParaRPr>
          </a:p>
        </p:txBody>
      </p:sp>
    </p:spTree>
    <p:extLst>
      <p:ext uri="{BB962C8B-B14F-4D97-AF65-F5344CB8AC3E}">
        <p14:creationId xmlns:p14="http://schemas.microsoft.com/office/powerpoint/2010/main" val="725172052"/>
      </p:ext>
    </p:extLst>
  </p:cSld>
  <p:clrMapOvr>
    <a:masterClrMapping/>
  </p:clrMapOvr>
</p:sld>
</file>

<file path=ppt/theme/theme1.xml><?xml version="1.0" encoding="utf-8"?>
<a:theme xmlns:a="http://schemas.openxmlformats.org/drawingml/2006/main" name="Metropolitan">
  <a:themeElements>
    <a:clrScheme name="Custom 13">
      <a:dk1>
        <a:srgbClr val="1C6294"/>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Metropolitan">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etropolitan">
      <a:fillStyleLst>
        <a:solidFill>
          <a:schemeClr val="phClr"/>
        </a:solidFill>
        <a:gradFill rotWithShape="1">
          <a:gsLst>
            <a:gs pos="0">
              <a:schemeClr val="phClr">
                <a:tint val="70000"/>
                <a:satMod val="100000"/>
                <a:lumMod val="110000"/>
              </a:schemeClr>
            </a:gs>
            <a:gs pos="50000">
              <a:schemeClr val="phClr">
                <a:tint val="75000"/>
                <a:satMod val="101000"/>
                <a:lumMod val="105000"/>
              </a:schemeClr>
            </a:gs>
            <a:gs pos="100000">
              <a:schemeClr val="phClr">
                <a:tint val="82000"/>
                <a:satMod val="104000"/>
                <a:lumMod val="105000"/>
              </a:schemeClr>
            </a:gs>
          </a:gsLst>
          <a:lin ang="2700000" scaled="0"/>
        </a:gradFill>
        <a:gradFill rotWithShape="1">
          <a:gsLst>
            <a:gs pos="0">
              <a:schemeClr val="phClr">
                <a:tint val="97000"/>
                <a:satMod val="100000"/>
                <a:lumMod val="102000"/>
              </a:schemeClr>
            </a:gs>
            <a:gs pos="50000">
              <a:schemeClr val="phClr">
                <a:shade val="100000"/>
                <a:satMod val="100000"/>
                <a:lumMod val="100000"/>
              </a:schemeClr>
            </a:gs>
            <a:gs pos="100000">
              <a:schemeClr val="phClr">
                <a:shade val="80000"/>
                <a:satMod val="100000"/>
                <a:lumMod val="99000"/>
              </a:schemeClr>
            </a:gs>
          </a:gsLst>
          <a:lin ang="27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Metropolitan" id="{4C5440D6-04D2-4954-96CF-F251137069B2}" vid="{9FF7CA0D-8839-4012-B51C-B152F9BD65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Metropolitan</Template>
  <TotalTime>2192</TotalTime>
  <Words>836</Words>
  <Application>Microsoft Office PowerPoint</Application>
  <PresentationFormat>Widescreen</PresentationFormat>
  <Paragraphs>108</Paragraphs>
  <Slides>6</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Calibri</vt:lpstr>
      <vt:lpstr>Calibri Light</vt:lpstr>
      <vt:lpstr>Montserrat</vt:lpstr>
      <vt:lpstr>Wingdings 2</vt:lpstr>
      <vt:lpstr>Metropolitan</vt:lpstr>
      <vt:lpstr> Our Multifamily Recycling Program  </vt:lpstr>
      <vt:lpstr>Recycle Right:  Helping our recycling get recycled</vt:lpstr>
      <vt:lpstr>Recycle Right</vt:lpstr>
      <vt:lpstr>Recycle Right</vt:lpstr>
      <vt:lpstr>Recycle Right</vt:lpstr>
      <vt:lpstr>Recycling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Recycling  at Work</dc:title>
  <dc:creator>Burman, Renee</dc:creator>
  <cp:lastModifiedBy>Kedward, Jenny</cp:lastModifiedBy>
  <cp:revision>217</cp:revision>
  <dcterms:created xsi:type="dcterms:W3CDTF">2020-07-07T21:45:34Z</dcterms:created>
  <dcterms:modified xsi:type="dcterms:W3CDTF">2023-01-20T22:11:35Z</dcterms:modified>
</cp:coreProperties>
</file>